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56" r:id="rId4"/>
    <p:sldId id="262" r:id="rId5"/>
    <p:sldId id="264" r:id="rId6"/>
    <p:sldId id="266" r:id="rId7"/>
    <p:sldId id="272" r:id="rId8"/>
    <p:sldId id="267" r:id="rId9"/>
    <p:sldId id="268" r:id="rId10"/>
    <p:sldId id="269" r:id="rId11"/>
    <p:sldId id="270" r:id="rId12"/>
    <p:sldId id="271" r:id="rId13"/>
    <p:sldId id="273" r:id="rId14"/>
    <p:sldId id="274" r:id="rId15"/>
    <p:sldId id="276" r:id="rId16"/>
    <p:sldId id="277" r:id="rId17"/>
    <p:sldId id="275" r:id="rId18"/>
    <p:sldId id="278" r:id="rId19"/>
    <p:sldId id="279" r:id="rId20"/>
    <p:sldId id="280"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32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102" y="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67014-6262-4BEC-8FA8-34EF7842021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1266B8B-057F-40F9-9E19-7E6E0D0BF2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A4CBD85-6071-45F8-8F3E-8A3D0E782DE7}"/>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0C0C1631-1BF2-4EC1-80AE-9E3588E6D1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CAF52E-4EF4-4673-BE5C-A1925EF9DEC8}"/>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387639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E0117E-3CFA-42DB-9B9D-92ABC68BE93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2BDCF63-563E-490E-A019-97F1D90A908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88E269-3E47-45C2-8528-3DE40FDAED69}"/>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F69AFE95-B386-4380-AA24-F84EE25064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3462F3-B1F2-4E8B-914C-0EEBB99E272A}"/>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1988957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755EF3C-849D-40FA-AF1A-46FA188E6EC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FC58AF9-4E33-4054-A5BB-3ADE74FC787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4333E11-0768-41C4-B783-4A41443DC429}"/>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A5D3B814-CEB8-4FF6-9FB5-FEF7405C9E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923E428-449D-4D46-A5ED-E25948A74B27}"/>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395888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B3975-BD0A-4F8B-A374-86AF479983A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EB60C5-59D7-4EE6-B997-EB74CF11DE1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0C64632-283B-4881-A779-9CC720324FA0}"/>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0DECE5FD-94AF-49B2-915E-8F7F2534C9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7FB726-CC92-466A-8D0B-BCBF8B7FE4E8}"/>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305086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8285B-7AB9-4565-A47C-A230651C5DD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4D8B0ED-CDE0-4163-A84D-3EA1A4D6BC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83BF5F6-5199-49C6-8F65-5C85C173E7AB}"/>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64326A7D-2D2E-47B9-BFE7-D583ACE8BE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C8B075-3611-4E8B-9349-D6786B4B4ECA}"/>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1812010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736895-2384-4A05-A697-C5C786B42F3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38AF90B-F415-4129-A232-B43317F3B11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1975B0-B6BB-44B2-8291-9746B614D54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5678FE-7B5C-41E0-AC74-DD696622B1E1}"/>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D60615B1-9DEB-4EF2-BDA6-68CABB1EEAE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ED8C912-77EA-48D7-B857-566E0A184BBC}"/>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138541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34BD94-5EB9-4C34-BCB0-E2AC99E1BF9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EA97338-1A3B-49AD-8C65-36AF0FA8B1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8443D89-4B80-4123-AEF4-49E1D5F04BD2}"/>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A64BAD9-C447-4FC4-8EB4-C1368DC7D9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C637735-8F9E-4A58-9040-1759A76DDD9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FCF9F36-CCFD-49BF-B69D-D6F6C2E039A2}"/>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8" name="页脚占位符 7">
            <a:extLst>
              <a:ext uri="{FF2B5EF4-FFF2-40B4-BE49-F238E27FC236}">
                <a16:creationId xmlns:a16="http://schemas.microsoft.com/office/drawing/2014/main" id="{20F44272-0995-47F5-91C6-A58652DC345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27FC752-67D6-4B82-9FCB-1DA7B9A4D426}"/>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210696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47FE81-3990-4EB4-8920-6310CC12C81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6F5F59F-D703-4FC3-8274-0D3EFF8C5269}"/>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4" name="页脚占位符 3">
            <a:extLst>
              <a:ext uri="{FF2B5EF4-FFF2-40B4-BE49-F238E27FC236}">
                <a16:creationId xmlns:a16="http://schemas.microsoft.com/office/drawing/2014/main" id="{55D8CB31-49E4-4AB7-9EFD-D9E87F9EB63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C2DC988-E187-4AB6-AC9F-10AEB0E799A6}"/>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2740954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385C69-F513-4B69-A7E5-82AE7870E5FA}"/>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3" name="页脚占位符 2">
            <a:extLst>
              <a:ext uri="{FF2B5EF4-FFF2-40B4-BE49-F238E27FC236}">
                <a16:creationId xmlns:a16="http://schemas.microsoft.com/office/drawing/2014/main" id="{624460A2-2CD7-4318-ACC1-600432B9F66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18ACAB3-C109-4C74-8686-20A5B54B4822}"/>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3428281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1CA45-9494-4A6D-9C2E-90D11F7AE09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8A1CA2E-3635-4B1F-A53D-2B12D37D67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E9668A6-E92B-471A-977B-5BD48D344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ABB58B4-36A2-48CB-9CE9-D946B25BB4D6}"/>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3088344A-2AB6-4AAC-9116-5C06B9D14F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69FB900-C025-46C0-AD69-A6594DEAF909}"/>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3587314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86AE82-9191-4B58-8016-A41C772BCA5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C605AEF-3A88-46DD-8BA6-B9C7C756AE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26B298D-C202-4143-9D42-090D9EE902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851788B-22C2-49FE-B50F-EABD00FCAE2D}"/>
              </a:ext>
            </a:extLst>
          </p:cNvPr>
          <p:cNvSpPr>
            <a:spLocks noGrp="1"/>
          </p:cNvSpPr>
          <p:nvPr>
            <p:ph type="dt" sz="half" idx="10"/>
          </p:nvPr>
        </p:nvSpPr>
        <p:spPr/>
        <p:txBody>
          <a:bodyPr/>
          <a:lstStyle/>
          <a:p>
            <a:fld id="{0AF0E119-9040-4E74-9F53-E47D9E674A77}" type="datetimeFigureOut">
              <a:rPr lang="zh-CN" altLang="en-US" smtClean="0"/>
              <a:t>2019/11/24</a:t>
            </a:fld>
            <a:endParaRPr lang="zh-CN" altLang="en-US"/>
          </a:p>
        </p:txBody>
      </p:sp>
      <p:sp>
        <p:nvSpPr>
          <p:cNvPr id="6" name="页脚占位符 5">
            <a:extLst>
              <a:ext uri="{FF2B5EF4-FFF2-40B4-BE49-F238E27FC236}">
                <a16:creationId xmlns:a16="http://schemas.microsoft.com/office/drawing/2014/main" id="{D9921A9A-F95D-47F3-9338-FD28523F06C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5DA512E-BE19-422E-B306-1CB666310F0C}"/>
              </a:ext>
            </a:extLst>
          </p:cNvPr>
          <p:cNvSpPr>
            <a:spLocks noGrp="1"/>
          </p:cNvSpPr>
          <p:nvPr>
            <p:ph type="sldNum" sz="quarter" idx="12"/>
          </p:nvPr>
        </p:nvSpPr>
        <p:spPr/>
        <p:txBody>
          <a:body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3640438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8E2107D-1644-43AC-8B9C-56433D054B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EA9D617-AD05-4A07-823C-243A2A8173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024769-201F-474E-8682-875BD02FE8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F0E119-9040-4E74-9F53-E47D9E674A77}" type="datetimeFigureOut">
              <a:rPr lang="zh-CN" altLang="en-US" smtClean="0"/>
              <a:t>2019/11/24</a:t>
            </a:fld>
            <a:endParaRPr lang="zh-CN" altLang="en-US"/>
          </a:p>
        </p:txBody>
      </p:sp>
      <p:sp>
        <p:nvSpPr>
          <p:cNvPr id="5" name="页脚占位符 4">
            <a:extLst>
              <a:ext uri="{FF2B5EF4-FFF2-40B4-BE49-F238E27FC236}">
                <a16:creationId xmlns:a16="http://schemas.microsoft.com/office/drawing/2014/main" id="{FC220FD5-D3B1-4F04-8BFC-17E0A32289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0BC49E3-EDE3-4EE2-A9A1-1E39057ED2A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A7B3E9-0BEE-4CE8-94CA-572EFE538A8C}" type="slidenum">
              <a:rPr lang="zh-CN" altLang="en-US" smtClean="0"/>
              <a:t>‹#›</a:t>
            </a:fld>
            <a:endParaRPr lang="zh-CN" altLang="en-US"/>
          </a:p>
        </p:txBody>
      </p:sp>
    </p:spTree>
    <p:extLst>
      <p:ext uri="{BB962C8B-B14F-4D97-AF65-F5344CB8AC3E}">
        <p14:creationId xmlns:p14="http://schemas.microsoft.com/office/powerpoint/2010/main" val="2941845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vscode/ProgrammerAssistantTest/client/run.ba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fif"/></Relationships>
</file>

<file path=ppt/slides/_rels/slide9.xml.rels><?xml version="1.0" encoding="UTF-8" standalone="yes"?>
<Relationships xmlns="http://schemas.openxmlformats.org/package/2006/relationships"><Relationship Id="rId8" Type="http://schemas.openxmlformats.org/officeDocument/2006/relationships/image" Target="../media/image17.jfi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fif"/><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DE57D2-ED60-4AC1-B0DB-1CBE8956FAE4}"/>
              </a:ext>
            </a:extLst>
          </p:cNvPr>
          <p:cNvSpPr txBox="1"/>
          <p:nvPr/>
        </p:nvSpPr>
        <p:spPr>
          <a:xfrm>
            <a:off x="615821" y="463039"/>
            <a:ext cx="5096069" cy="584775"/>
          </a:xfrm>
          <a:prstGeom prst="rect">
            <a:avLst/>
          </a:prstGeom>
          <a:noFill/>
        </p:spPr>
        <p:txBody>
          <a:bodyPr wrap="square" rtlCol="0">
            <a:spAutoFit/>
          </a:bodyPr>
          <a:lstStyle/>
          <a:p>
            <a:r>
              <a:rPr lang="zh-CN" altLang="en-US" sz="3200" dirty="0">
                <a:solidFill>
                  <a:schemeClr val="bg1"/>
                </a:solidFill>
              </a:rPr>
              <a:t>今天，我们先谈论一个话题</a:t>
            </a:r>
          </a:p>
        </p:txBody>
      </p:sp>
      <p:sp>
        <p:nvSpPr>
          <p:cNvPr id="5" name="文本框 4">
            <a:extLst>
              <a:ext uri="{FF2B5EF4-FFF2-40B4-BE49-F238E27FC236}">
                <a16:creationId xmlns:a16="http://schemas.microsoft.com/office/drawing/2014/main" id="{92CC8203-8FE4-4446-B4A2-E0A05E84A29F}"/>
              </a:ext>
            </a:extLst>
          </p:cNvPr>
          <p:cNvSpPr txBox="1"/>
          <p:nvPr/>
        </p:nvSpPr>
        <p:spPr>
          <a:xfrm>
            <a:off x="569161" y="1137385"/>
            <a:ext cx="5598367" cy="461665"/>
          </a:xfrm>
          <a:prstGeom prst="rect">
            <a:avLst/>
          </a:prstGeom>
          <a:noFill/>
        </p:spPr>
        <p:txBody>
          <a:bodyPr wrap="square" rtlCol="0">
            <a:spAutoFit/>
          </a:bodyPr>
          <a:lstStyle/>
          <a:p>
            <a:r>
              <a:rPr lang="en-US" altLang="zh-CN" sz="2400" dirty="0">
                <a:solidFill>
                  <a:schemeClr val="bg1"/>
                </a:solidFill>
              </a:rPr>
              <a:t> </a:t>
            </a:r>
            <a:r>
              <a:rPr lang="zh-CN" altLang="en-US" sz="2400" dirty="0">
                <a:solidFill>
                  <a:schemeClr val="bg1"/>
                </a:solidFill>
              </a:rPr>
              <a:t>这个话题是我们自己的职业 </a:t>
            </a:r>
            <a:r>
              <a:rPr lang="en-US" altLang="zh-CN" sz="2400" dirty="0">
                <a:solidFill>
                  <a:schemeClr val="bg1"/>
                </a:solidFill>
              </a:rPr>
              <a:t>– </a:t>
            </a:r>
            <a:r>
              <a:rPr lang="zh-CN" altLang="en-US" sz="2400" dirty="0">
                <a:solidFill>
                  <a:schemeClr val="bg1"/>
                </a:solidFill>
              </a:rPr>
              <a:t>程序员</a:t>
            </a:r>
          </a:p>
        </p:txBody>
      </p:sp>
      <p:sp>
        <p:nvSpPr>
          <p:cNvPr id="6" name="文本框 5">
            <a:extLst>
              <a:ext uri="{FF2B5EF4-FFF2-40B4-BE49-F238E27FC236}">
                <a16:creationId xmlns:a16="http://schemas.microsoft.com/office/drawing/2014/main" id="{A6741D56-B9A7-4CF6-B892-03B67BB58E70}"/>
              </a:ext>
            </a:extLst>
          </p:cNvPr>
          <p:cNvSpPr txBox="1"/>
          <p:nvPr/>
        </p:nvSpPr>
        <p:spPr>
          <a:xfrm>
            <a:off x="802432" y="1791258"/>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这个职业里的人群普遍是喜欢计算机才入的门</a:t>
            </a:r>
          </a:p>
        </p:txBody>
      </p:sp>
      <p:sp>
        <p:nvSpPr>
          <p:cNvPr id="7" name="文本框 6">
            <a:extLst>
              <a:ext uri="{FF2B5EF4-FFF2-40B4-BE49-F238E27FC236}">
                <a16:creationId xmlns:a16="http://schemas.microsoft.com/office/drawing/2014/main" id="{CEA9D5BB-F4B1-4FD2-BE82-67045C29D1A8}"/>
              </a:ext>
            </a:extLst>
          </p:cNvPr>
          <p:cNvSpPr txBox="1"/>
          <p:nvPr/>
        </p:nvSpPr>
        <p:spPr>
          <a:xfrm>
            <a:off x="802431" y="2211689"/>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这是一个令他行羡慕的想转行的高薪职业</a:t>
            </a:r>
          </a:p>
        </p:txBody>
      </p:sp>
      <p:sp>
        <p:nvSpPr>
          <p:cNvPr id="8" name="文本框 7">
            <a:extLst>
              <a:ext uri="{FF2B5EF4-FFF2-40B4-BE49-F238E27FC236}">
                <a16:creationId xmlns:a16="http://schemas.microsoft.com/office/drawing/2014/main" id="{003649D5-F263-44EB-9EF4-FEA0A6A9EDEF}"/>
              </a:ext>
            </a:extLst>
          </p:cNvPr>
          <p:cNvSpPr txBox="1"/>
          <p:nvPr/>
        </p:nvSpPr>
        <p:spPr>
          <a:xfrm>
            <a:off x="802430" y="2632120"/>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这是一个充满着创造、技术和科技风味的职业</a:t>
            </a:r>
          </a:p>
        </p:txBody>
      </p:sp>
      <p:sp>
        <p:nvSpPr>
          <p:cNvPr id="9" name="文本框 8">
            <a:extLst>
              <a:ext uri="{FF2B5EF4-FFF2-40B4-BE49-F238E27FC236}">
                <a16:creationId xmlns:a16="http://schemas.microsoft.com/office/drawing/2014/main" id="{3297DADF-9B50-4BCB-AD99-F25C447EC6F3}"/>
              </a:ext>
            </a:extLst>
          </p:cNvPr>
          <p:cNvSpPr txBox="1"/>
          <p:nvPr/>
        </p:nvSpPr>
        <p:spPr>
          <a:xfrm>
            <a:off x="3061535" y="4020302"/>
            <a:ext cx="5598367" cy="646331"/>
          </a:xfrm>
          <a:prstGeom prst="rect">
            <a:avLst/>
          </a:prstGeom>
          <a:noFill/>
        </p:spPr>
        <p:txBody>
          <a:bodyPr wrap="square" rtlCol="0">
            <a:spAutoFit/>
          </a:bodyPr>
          <a:lstStyle/>
          <a:p>
            <a:r>
              <a:rPr lang="en-US" altLang="zh-CN" sz="3600" dirty="0">
                <a:solidFill>
                  <a:schemeClr val="bg1"/>
                </a:solidFill>
              </a:rPr>
              <a:t>•  </a:t>
            </a:r>
            <a:r>
              <a:rPr lang="zh-CN" altLang="en-US" sz="3600" dirty="0">
                <a:solidFill>
                  <a:schemeClr val="bg1"/>
                </a:solidFill>
              </a:rPr>
              <a:t>这是一个炫酷的职业！</a:t>
            </a:r>
          </a:p>
        </p:txBody>
      </p:sp>
      <p:pic>
        <p:nvPicPr>
          <p:cNvPr id="13" name="图片 12">
            <a:extLst>
              <a:ext uri="{FF2B5EF4-FFF2-40B4-BE49-F238E27FC236}">
                <a16:creationId xmlns:a16="http://schemas.microsoft.com/office/drawing/2014/main" id="{FA3252B4-EBD7-42EB-836C-93AFA1972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858292">
            <a:off x="8374637" y="884921"/>
            <a:ext cx="1467960" cy="1385754"/>
          </a:xfrm>
          <a:prstGeom prst="rect">
            <a:avLst/>
          </a:prstGeom>
          <a:ln>
            <a:noFill/>
          </a:ln>
          <a:effectLst>
            <a:softEdge rad="112500"/>
          </a:effectLst>
        </p:spPr>
      </p:pic>
      <p:pic>
        <p:nvPicPr>
          <p:cNvPr id="15" name="图片 14">
            <a:extLst>
              <a:ext uri="{FF2B5EF4-FFF2-40B4-BE49-F238E27FC236}">
                <a16:creationId xmlns:a16="http://schemas.microsoft.com/office/drawing/2014/main" id="{30AC30E4-FE01-438C-92CA-0676DD4668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69960">
            <a:off x="9145536" y="1708164"/>
            <a:ext cx="1524000" cy="1407160"/>
          </a:xfrm>
          <a:prstGeom prst="rect">
            <a:avLst/>
          </a:prstGeom>
          <a:ln>
            <a:noFill/>
          </a:ln>
          <a:effectLst>
            <a:softEdge rad="112500"/>
          </a:effectLst>
        </p:spPr>
      </p:pic>
      <p:pic>
        <p:nvPicPr>
          <p:cNvPr id="17" name="图片 16">
            <a:extLst>
              <a:ext uri="{FF2B5EF4-FFF2-40B4-BE49-F238E27FC236}">
                <a16:creationId xmlns:a16="http://schemas.microsoft.com/office/drawing/2014/main" id="{2F28D722-02E3-4929-B3D1-384E04342B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77048">
            <a:off x="8283616" y="2751186"/>
            <a:ext cx="2573202" cy="1501869"/>
          </a:xfrm>
          <a:prstGeom prst="rect">
            <a:avLst/>
          </a:prstGeom>
          <a:ln>
            <a:noFill/>
          </a:ln>
          <a:effectLst>
            <a:softEdge rad="112500"/>
          </a:effectLst>
        </p:spPr>
      </p:pic>
    </p:spTree>
    <p:extLst>
      <p:ext uri="{BB962C8B-B14F-4D97-AF65-F5344CB8AC3E}">
        <p14:creationId xmlns:p14="http://schemas.microsoft.com/office/powerpoint/2010/main" val="626106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2000">
        <p159:morph option="byObject"/>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800"/>
                            </p:stCondLst>
                            <p:childTnLst>
                              <p:par>
                                <p:cTn id="9" presetID="42" presetClass="entr" presetSubtype="0" fill="hold" grpId="0"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5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childTnLst>
                          </p:cTn>
                        </p:par>
                        <p:par>
                          <p:cTn id="19" fill="hold">
                            <p:stCondLst>
                              <p:cond delay="2300"/>
                            </p:stCondLst>
                            <p:childTnLst>
                              <p:par>
                                <p:cTn id="20" presetID="42"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5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3800"/>
                            </p:stCondLst>
                            <p:childTnLst>
                              <p:par>
                                <p:cTn id="31" presetID="42"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0"/>
                                        <p:tgtEl>
                                          <p:spTgt spid="8"/>
                                        </p:tgtEl>
                                      </p:cBhvr>
                                    </p:animEffect>
                                    <p:anim calcmode="lin" valueType="num">
                                      <p:cBhvr>
                                        <p:cTn id="34" dur="1000" fill="hold"/>
                                        <p:tgtEl>
                                          <p:spTgt spid="8"/>
                                        </p:tgtEl>
                                        <p:attrNameLst>
                                          <p:attrName>ppt_x</p:attrName>
                                        </p:attrNameLst>
                                      </p:cBhvr>
                                      <p:tavLst>
                                        <p:tav tm="0">
                                          <p:val>
                                            <p:strVal val="#ppt_x"/>
                                          </p:val>
                                        </p:tav>
                                        <p:tav tm="100000">
                                          <p:val>
                                            <p:strVal val="#ppt_x"/>
                                          </p:val>
                                        </p:tav>
                                      </p:tavLst>
                                    </p:anim>
                                    <p:anim calcmode="lin" valueType="num">
                                      <p:cBhvr>
                                        <p:cTn id="35" dur="1000" fill="hold"/>
                                        <p:tgtEl>
                                          <p:spTgt spid="8"/>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1000"/>
                                        <p:tgtEl>
                                          <p:spTgt spid="17"/>
                                        </p:tgtEl>
                                      </p:cBhvr>
                                    </p:animEffect>
                                    <p:anim calcmode="lin" valueType="num">
                                      <p:cBhvr>
                                        <p:cTn id="39" dur="1000" fill="hold"/>
                                        <p:tgtEl>
                                          <p:spTgt spid="17"/>
                                        </p:tgtEl>
                                        <p:attrNameLst>
                                          <p:attrName>ppt_x</p:attrName>
                                        </p:attrNameLst>
                                      </p:cBhvr>
                                      <p:tavLst>
                                        <p:tav tm="0">
                                          <p:val>
                                            <p:strVal val="#ppt_x"/>
                                          </p:val>
                                        </p:tav>
                                        <p:tav tm="100000">
                                          <p:val>
                                            <p:strVal val="#ppt_x"/>
                                          </p:val>
                                        </p:tav>
                                      </p:tavLst>
                                    </p:anim>
                                    <p:anim calcmode="lin" valueType="num">
                                      <p:cBhvr>
                                        <p:cTn id="40" dur="1000" fill="hold"/>
                                        <p:tgtEl>
                                          <p:spTgt spid="17"/>
                                        </p:tgtEl>
                                        <p:attrNameLst>
                                          <p:attrName>ppt_y</p:attrName>
                                        </p:attrNameLst>
                                      </p:cBhvr>
                                      <p:tavLst>
                                        <p:tav tm="0">
                                          <p:val>
                                            <p:strVal val="#ppt_y+.1"/>
                                          </p:val>
                                        </p:tav>
                                        <p:tav tm="100000">
                                          <p:val>
                                            <p:strVal val="#ppt_y"/>
                                          </p:val>
                                        </p:tav>
                                      </p:tavLst>
                                    </p:anim>
                                  </p:childTnLst>
                                </p:cTn>
                              </p:par>
                            </p:childTnLst>
                          </p:cTn>
                        </p:par>
                        <p:par>
                          <p:cTn id="41" fill="hold">
                            <p:stCondLst>
                              <p:cond delay="5500"/>
                            </p:stCondLst>
                            <p:childTnLst>
                              <p:par>
                                <p:cTn id="42" presetID="53" presetClass="entr" presetSubtype="16" fill="hold" grpId="0" nodeType="afterEffect">
                                  <p:stCondLst>
                                    <p:cond delay="700"/>
                                  </p:stCondLst>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ppt_w</p:attrName>
                                        </p:attrNameLst>
                                      </p:cBhvr>
                                      <p:tavLst>
                                        <p:tav tm="0">
                                          <p:val>
                                            <p:fltVal val="0"/>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100000">
              <a:srgbClr val="00B0F0"/>
            </a:gs>
            <a:gs pos="100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046B55C-9D9C-4B36-BD94-A610C84BBC62}"/>
              </a:ext>
            </a:extLst>
          </p:cNvPr>
          <p:cNvSpPr/>
          <p:nvPr/>
        </p:nvSpPr>
        <p:spPr>
          <a:xfrm>
            <a:off x="0" y="0"/>
            <a:ext cx="12192000" cy="712225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A7958682-5725-4D9E-ACA5-2CFFB1E8C15E}"/>
              </a:ext>
            </a:extLst>
          </p:cNvPr>
          <p:cNvSpPr txBox="1"/>
          <p:nvPr/>
        </p:nvSpPr>
        <p:spPr>
          <a:xfrm>
            <a:off x="520010" y="301077"/>
            <a:ext cx="5483711" cy="1138773"/>
          </a:xfrm>
          <a:prstGeom prst="rect">
            <a:avLst/>
          </a:prstGeom>
          <a:noFill/>
        </p:spPr>
        <p:txBody>
          <a:bodyPr wrap="square" rtlCol="0">
            <a:spAutoFit/>
          </a:bodyPr>
          <a:lstStyle/>
          <a:p>
            <a:r>
              <a:rPr lang="zh-CN" altLang="en-US" sz="3600" dirty="0">
                <a:solidFill>
                  <a:schemeClr val="bg1"/>
                </a:solidFill>
              </a:rPr>
              <a:t>程序员助手</a:t>
            </a:r>
            <a:endParaRPr lang="en-US" altLang="zh-CN" sz="3600" dirty="0">
              <a:solidFill>
                <a:schemeClr val="bg1"/>
              </a:solidFill>
            </a:endParaRPr>
          </a:p>
          <a:p>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solidFill>
                <a:schemeClr val="bg1"/>
              </a:solidFill>
              <a:latin typeface="Fira Code" panose="020B0809050000020004" pitchFamily="49" charset="0"/>
              <a:cs typeface="Lucida Sans Unicode" panose="020B0602030504020204" pitchFamily="34" charset="0"/>
            </a:endParaRPr>
          </a:p>
        </p:txBody>
      </p:sp>
      <p:sp>
        <p:nvSpPr>
          <p:cNvPr id="8" name="文本框 7">
            <a:extLst>
              <a:ext uri="{FF2B5EF4-FFF2-40B4-BE49-F238E27FC236}">
                <a16:creationId xmlns:a16="http://schemas.microsoft.com/office/drawing/2014/main" id="{0756AD37-9956-48AF-8AAF-EA0B8B8A8B38}"/>
              </a:ext>
            </a:extLst>
          </p:cNvPr>
          <p:cNvSpPr txBox="1"/>
          <p:nvPr/>
        </p:nvSpPr>
        <p:spPr>
          <a:xfrm>
            <a:off x="8229600" y="347243"/>
            <a:ext cx="4804556" cy="523220"/>
          </a:xfrm>
          <a:prstGeom prst="rect">
            <a:avLst/>
          </a:prstGeom>
          <a:noFill/>
        </p:spPr>
        <p:txBody>
          <a:bodyPr wrap="square" rtlCol="0">
            <a:spAutoFit/>
          </a:bodyPr>
          <a:lstStyle/>
          <a:p>
            <a:r>
              <a:rPr lang="zh-CN" altLang="en-US" sz="2800" dirty="0">
                <a:solidFill>
                  <a:schemeClr val="bg1"/>
                </a:solidFill>
              </a:rPr>
              <a:t>功</a:t>
            </a:r>
            <a:r>
              <a:rPr lang="en-US" altLang="zh-CN" sz="2800" dirty="0">
                <a:solidFill>
                  <a:schemeClr val="bg1"/>
                </a:solidFill>
              </a:rPr>
              <a:t>(flag)</a:t>
            </a:r>
            <a:r>
              <a:rPr lang="zh-CN" altLang="en-US" sz="2800" dirty="0">
                <a:solidFill>
                  <a:schemeClr val="bg1"/>
                </a:solidFill>
              </a:rPr>
              <a:t>能</a:t>
            </a:r>
            <a:r>
              <a:rPr lang="en-US" altLang="zh-CN" sz="2800" dirty="0">
                <a:solidFill>
                  <a:schemeClr val="bg1"/>
                </a:solidFill>
              </a:rPr>
              <a:t>(feature)</a:t>
            </a:r>
            <a:r>
              <a:rPr lang="zh-CN" altLang="en-US" sz="2800" dirty="0">
                <a:solidFill>
                  <a:schemeClr val="bg1"/>
                </a:solidFill>
              </a:rPr>
              <a:t>介绍</a:t>
            </a:r>
          </a:p>
        </p:txBody>
      </p:sp>
      <p:sp>
        <p:nvSpPr>
          <p:cNvPr id="9" name="文本框 8">
            <a:extLst>
              <a:ext uri="{FF2B5EF4-FFF2-40B4-BE49-F238E27FC236}">
                <a16:creationId xmlns:a16="http://schemas.microsoft.com/office/drawing/2014/main" id="{215AC97C-35F1-4175-B0AB-1763FE68A9E1}"/>
              </a:ext>
            </a:extLst>
          </p:cNvPr>
          <p:cNvSpPr txBox="1"/>
          <p:nvPr/>
        </p:nvSpPr>
        <p:spPr>
          <a:xfrm>
            <a:off x="950512" y="1740927"/>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客户端界面和基本交互   </a:t>
            </a:r>
            <a:r>
              <a:rPr lang="en-US" altLang="zh-CN" sz="2000" dirty="0">
                <a:solidFill>
                  <a:schemeClr val="bg1"/>
                </a:solidFill>
              </a:rPr>
              <a:t>?</a:t>
            </a:r>
            <a:endParaRPr lang="zh-CN" altLang="en-US" sz="2000" dirty="0">
              <a:solidFill>
                <a:schemeClr val="bg1"/>
              </a:solidFill>
            </a:endParaRPr>
          </a:p>
        </p:txBody>
      </p:sp>
      <p:sp>
        <p:nvSpPr>
          <p:cNvPr id="10" name="文本框 9">
            <a:extLst>
              <a:ext uri="{FF2B5EF4-FFF2-40B4-BE49-F238E27FC236}">
                <a16:creationId xmlns:a16="http://schemas.microsoft.com/office/drawing/2014/main" id="{6683A2C5-FF51-4DAC-86FE-C64C47A1BDA7}"/>
              </a:ext>
            </a:extLst>
          </p:cNvPr>
          <p:cNvSpPr txBox="1"/>
          <p:nvPr/>
        </p:nvSpPr>
        <p:spPr>
          <a:xfrm>
            <a:off x="950512" y="2242059"/>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健康提醒助手                √</a:t>
            </a:r>
          </a:p>
        </p:txBody>
      </p:sp>
      <p:sp>
        <p:nvSpPr>
          <p:cNvPr id="11" name="文本框 10">
            <a:extLst>
              <a:ext uri="{FF2B5EF4-FFF2-40B4-BE49-F238E27FC236}">
                <a16:creationId xmlns:a16="http://schemas.microsoft.com/office/drawing/2014/main" id="{8E34C45E-04EF-43B0-BC00-E205882243E2}"/>
              </a:ext>
            </a:extLst>
          </p:cNvPr>
          <p:cNvSpPr txBox="1"/>
          <p:nvPr/>
        </p:nvSpPr>
        <p:spPr>
          <a:xfrm>
            <a:off x="950512" y="2746788"/>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常用小工具整合与优化  </a:t>
            </a:r>
            <a:r>
              <a:rPr lang="en-US" altLang="zh-CN" sz="2000" dirty="0">
                <a:solidFill>
                  <a:schemeClr val="bg1"/>
                </a:solidFill>
              </a:rPr>
              <a:t>?</a:t>
            </a:r>
            <a:endParaRPr lang="zh-CN" altLang="en-US" sz="2000" dirty="0">
              <a:solidFill>
                <a:schemeClr val="bg1"/>
              </a:solidFill>
            </a:endParaRPr>
          </a:p>
        </p:txBody>
      </p:sp>
      <p:sp>
        <p:nvSpPr>
          <p:cNvPr id="12" name="文本框 11">
            <a:extLst>
              <a:ext uri="{FF2B5EF4-FFF2-40B4-BE49-F238E27FC236}">
                <a16:creationId xmlns:a16="http://schemas.microsoft.com/office/drawing/2014/main" id="{B8EAE9C1-2163-4F05-B225-01C444C1118F}"/>
              </a:ext>
            </a:extLst>
          </p:cNvPr>
          <p:cNvSpPr txBox="1"/>
          <p:nvPr/>
        </p:nvSpPr>
        <p:spPr>
          <a:xfrm>
            <a:off x="950512" y="3262213"/>
            <a:ext cx="5598367" cy="400110"/>
          </a:xfrm>
          <a:prstGeom prst="rect">
            <a:avLst/>
          </a:prstGeom>
          <a:noFill/>
        </p:spPr>
        <p:txBody>
          <a:bodyPr wrap="square" rtlCol="0">
            <a:spAutoFit/>
          </a:bodyPr>
          <a:lstStyle/>
          <a:p>
            <a:r>
              <a:rPr lang="en-US" altLang="zh-CN" sz="2000" dirty="0">
                <a:solidFill>
                  <a:schemeClr val="bg1"/>
                </a:solidFill>
              </a:rPr>
              <a:t>• RSS </a:t>
            </a:r>
            <a:r>
              <a:rPr lang="zh-CN" altLang="en-US" sz="2000" dirty="0">
                <a:solidFill>
                  <a:schemeClr val="bg1"/>
                </a:solidFill>
              </a:rPr>
              <a:t>订阅助手                 </a:t>
            </a:r>
            <a:r>
              <a:rPr lang="en-US" altLang="zh-CN" sz="2000" dirty="0">
                <a:solidFill>
                  <a:schemeClr val="bg1"/>
                </a:solidFill>
              </a:rPr>
              <a:t>×</a:t>
            </a:r>
            <a:endParaRPr lang="zh-CN" altLang="en-US" sz="2000" dirty="0">
              <a:solidFill>
                <a:schemeClr val="bg1"/>
              </a:solidFill>
            </a:endParaRPr>
          </a:p>
        </p:txBody>
      </p:sp>
      <p:sp>
        <p:nvSpPr>
          <p:cNvPr id="13" name="文本框 12">
            <a:extLst>
              <a:ext uri="{FF2B5EF4-FFF2-40B4-BE49-F238E27FC236}">
                <a16:creationId xmlns:a16="http://schemas.microsoft.com/office/drawing/2014/main" id="{F12FC5C9-7ECF-4329-9548-7C90E81CE30D}"/>
              </a:ext>
            </a:extLst>
          </p:cNvPr>
          <p:cNvSpPr txBox="1"/>
          <p:nvPr/>
        </p:nvSpPr>
        <p:spPr>
          <a:xfrm>
            <a:off x="950512" y="3815722"/>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基于</a:t>
            </a:r>
            <a:r>
              <a:rPr lang="en-US" altLang="zh-CN" sz="2000" dirty="0">
                <a:solidFill>
                  <a:schemeClr val="bg1"/>
                </a:solidFill>
              </a:rPr>
              <a:t>AI</a:t>
            </a:r>
            <a:r>
              <a:rPr lang="zh-CN" altLang="en-US" sz="2000" dirty="0">
                <a:solidFill>
                  <a:schemeClr val="bg1"/>
                </a:solidFill>
              </a:rPr>
              <a:t>的</a:t>
            </a:r>
            <a:r>
              <a:rPr lang="en-US" altLang="zh-CN" sz="2000" dirty="0">
                <a:solidFill>
                  <a:schemeClr val="bg1"/>
                </a:solidFill>
              </a:rPr>
              <a:t>IT</a:t>
            </a:r>
            <a:r>
              <a:rPr lang="zh-CN" altLang="en-US" sz="2000" dirty="0">
                <a:solidFill>
                  <a:schemeClr val="bg1"/>
                </a:solidFill>
              </a:rPr>
              <a:t>新闻推送       </a:t>
            </a:r>
            <a:r>
              <a:rPr lang="en-US" altLang="zh-CN" sz="2000" dirty="0">
                <a:solidFill>
                  <a:schemeClr val="bg1"/>
                </a:solidFill>
              </a:rPr>
              <a:t>×</a:t>
            </a:r>
            <a:endParaRPr lang="zh-CN" altLang="en-US" sz="2000" dirty="0">
              <a:solidFill>
                <a:schemeClr val="bg1"/>
              </a:solidFill>
            </a:endParaRPr>
          </a:p>
        </p:txBody>
      </p:sp>
      <p:sp>
        <p:nvSpPr>
          <p:cNvPr id="14" name="文本框 13">
            <a:extLst>
              <a:ext uri="{FF2B5EF4-FFF2-40B4-BE49-F238E27FC236}">
                <a16:creationId xmlns:a16="http://schemas.microsoft.com/office/drawing/2014/main" id="{A9875A3F-392D-4511-9F0C-1E74B3C1760A}"/>
              </a:ext>
            </a:extLst>
          </p:cNvPr>
          <p:cNvSpPr txBox="1"/>
          <p:nvPr/>
        </p:nvSpPr>
        <p:spPr>
          <a:xfrm>
            <a:off x="950512" y="4352582"/>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划词翻译助手                 </a:t>
            </a:r>
            <a:r>
              <a:rPr lang="en-US" altLang="zh-CN" sz="2000" dirty="0">
                <a:solidFill>
                  <a:schemeClr val="bg1"/>
                </a:solidFill>
              </a:rPr>
              <a:t>×</a:t>
            </a:r>
            <a:endParaRPr lang="zh-CN" altLang="en-US" sz="2000" dirty="0">
              <a:solidFill>
                <a:schemeClr val="bg1"/>
              </a:solidFill>
            </a:endParaRPr>
          </a:p>
        </p:txBody>
      </p:sp>
      <p:sp>
        <p:nvSpPr>
          <p:cNvPr id="15" name="文本框 14">
            <a:extLst>
              <a:ext uri="{FF2B5EF4-FFF2-40B4-BE49-F238E27FC236}">
                <a16:creationId xmlns:a16="http://schemas.microsoft.com/office/drawing/2014/main" id="{B318B11A-318F-436C-8FAD-FF8AC982F2BD}"/>
              </a:ext>
            </a:extLst>
          </p:cNvPr>
          <p:cNvSpPr txBox="1"/>
          <p:nvPr/>
        </p:nvSpPr>
        <p:spPr>
          <a:xfrm>
            <a:off x="950512" y="4904029"/>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屏幕截取</a:t>
            </a:r>
            <a:r>
              <a:rPr lang="en-US" altLang="zh-CN" sz="2000" dirty="0">
                <a:solidFill>
                  <a:schemeClr val="bg1"/>
                </a:solidFill>
              </a:rPr>
              <a:t>OCR</a:t>
            </a:r>
            <a:r>
              <a:rPr lang="zh-CN" altLang="en-US" sz="2000" dirty="0">
                <a:solidFill>
                  <a:schemeClr val="bg1"/>
                </a:solidFill>
              </a:rPr>
              <a:t>识别          </a:t>
            </a:r>
            <a:r>
              <a:rPr lang="en-US" altLang="zh-CN" sz="2000" dirty="0">
                <a:solidFill>
                  <a:schemeClr val="bg1"/>
                </a:solidFill>
              </a:rPr>
              <a:t>×</a:t>
            </a:r>
            <a:endParaRPr lang="zh-CN" altLang="en-US" sz="2000" dirty="0">
              <a:solidFill>
                <a:schemeClr val="bg1"/>
              </a:solidFill>
            </a:endParaRPr>
          </a:p>
        </p:txBody>
      </p:sp>
      <p:sp>
        <p:nvSpPr>
          <p:cNvPr id="16" name="文本框 15">
            <a:extLst>
              <a:ext uri="{FF2B5EF4-FFF2-40B4-BE49-F238E27FC236}">
                <a16:creationId xmlns:a16="http://schemas.microsoft.com/office/drawing/2014/main" id="{BE596E2C-B2BA-4C1E-B25F-7B4647C5E3C5}"/>
              </a:ext>
            </a:extLst>
          </p:cNvPr>
          <p:cNvSpPr txBox="1"/>
          <p:nvPr/>
        </p:nvSpPr>
        <p:spPr>
          <a:xfrm>
            <a:off x="950512" y="5455476"/>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用户系统功能                 </a:t>
            </a:r>
            <a:r>
              <a:rPr lang="en-US" altLang="zh-CN" sz="2000" dirty="0">
                <a:solidFill>
                  <a:schemeClr val="bg1"/>
                </a:solidFill>
              </a:rPr>
              <a:t>?</a:t>
            </a:r>
            <a:endParaRPr lang="zh-CN" altLang="en-US" sz="2000" dirty="0">
              <a:solidFill>
                <a:schemeClr val="bg1"/>
              </a:solidFill>
            </a:endParaRPr>
          </a:p>
        </p:txBody>
      </p:sp>
      <p:sp>
        <p:nvSpPr>
          <p:cNvPr id="17" name="文本框 16">
            <a:extLst>
              <a:ext uri="{FF2B5EF4-FFF2-40B4-BE49-F238E27FC236}">
                <a16:creationId xmlns:a16="http://schemas.microsoft.com/office/drawing/2014/main" id="{E6A02E43-E1B4-4572-A1FB-8FE23FF73A26}"/>
              </a:ext>
            </a:extLst>
          </p:cNvPr>
          <p:cNvSpPr txBox="1"/>
          <p:nvPr/>
        </p:nvSpPr>
        <p:spPr>
          <a:xfrm>
            <a:off x="6992334" y="1740927"/>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云同步助手</a:t>
            </a:r>
            <a:r>
              <a:rPr lang="en-US" altLang="zh-CN" sz="2000" dirty="0">
                <a:solidFill>
                  <a:schemeClr val="bg1"/>
                </a:solidFill>
              </a:rPr>
              <a:t>		×</a:t>
            </a:r>
            <a:endParaRPr lang="zh-CN" altLang="en-US" sz="2000" dirty="0">
              <a:solidFill>
                <a:schemeClr val="bg1"/>
              </a:solidFill>
            </a:endParaRPr>
          </a:p>
        </p:txBody>
      </p:sp>
      <p:sp>
        <p:nvSpPr>
          <p:cNvPr id="18" name="文本框 17">
            <a:extLst>
              <a:ext uri="{FF2B5EF4-FFF2-40B4-BE49-F238E27FC236}">
                <a16:creationId xmlns:a16="http://schemas.microsoft.com/office/drawing/2014/main" id="{8CD676FA-8A39-4E9F-9F2F-51BC8317B630}"/>
              </a:ext>
            </a:extLst>
          </p:cNvPr>
          <p:cNvSpPr txBox="1"/>
          <p:nvPr/>
        </p:nvSpPr>
        <p:spPr>
          <a:xfrm>
            <a:off x="6992334" y="2346678"/>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全局性功能搜索引擎    </a:t>
            </a:r>
            <a:r>
              <a:rPr lang="en-US" altLang="zh-CN" sz="2000" dirty="0">
                <a:solidFill>
                  <a:schemeClr val="bg1"/>
                </a:solidFill>
              </a:rPr>
              <a:t>×</a:t>
            </a:r>
            <a:endParaRPr lang="zh-CN" altLang="en-US" sz="2000" dirty="0">
              <a:solidFill>
                <a:schemeClr val="bg1"/>
              </a:solidFill>
            </a:endParaRPr>
          </a:p>
        </p:txBody>
      </p:sp>
      <p:sp>
        <p:nvSpPr>
          <p:cNvPr id="19" name="文本框 18">
            <a:extLst>
              <a:ext uri="{FF2B5EF4-FFF2-40B4-BE49-F238E27FC236}">
                <a16:creationId xmlns:a16="http://schemas.microsoft.com/office/drawing/2014/main" id="{D4A0116A-652B-4FFA-9229-4E5694A4064D}"/>
              </a:ext>
            </a:extLst>
          </p:cNvPr>
          <p:cNvSpPr txBox="1"/>
          <p:nvPr/>
        </p:nvSpPr>
        <p:spPr>
          <a:xfrm>
            <a:off x="7037088" y="2981172"/>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文档</a:t>
            </a:r>
            <a:r>
              <a:rPr lang="en-US" altLang="zh-CN" sz="2000" dirty="0">
                <a:solidFill>
                  <a:schemeClr val="bg1"/>
                </a:solidFill>
              </a:rPr>
              <a:t>API</a:t>
            </a:r>
            <a:r>
              <a:rPr lang="zh-CN" altLang="en-US" sz="2000" dirty="0">
                <a:solidFill>
                  <a:schemeClr val="bg1"/>
                </a:solidFill>
              </a:rPr>
              <a:t>搜索引擎         </a:t>
            </a:r>
            <a:r>
              <a:rPr lang="en-US" altLang="zh-CN" sz="2000" dirty="0">
                <a:solidFill>
                  <a:schemeClr val="bg1"/>
                </a:solidFill>
              </a:rPr>
              <a:t>×</a:t>
            </a:r>
            <a:endParaRPr lang="zh-CN" altLang="en-US" sz="2000" dirty="0">
              <a:solidFill>
                <a:schemeClr val="bg1"/>
              </a:solidFill>
            </a:endParaRPr>
          </a:p>
        </p:txBody>
      </p:sp>
      <p:sp>
        <p:nvSpPr>
          <p:cNvPr id="20" name="文本框 19">
            <a:extLst>
              <a:ext uri="{FF2B5EF4-FFF2-40B4-BE49-F238E27FC236}">
                <a16:creationId xmlns:a16="http://schemas.microsoft.com/office/drawing/2014/main" id="{862D41DB-A81A-4250-8A3D-90816F290A8A}"/>
              </a:ext>
            </a:extLst>
          </p:cNvPr>
          <p:cNvSpPr txBox="1"/>
          <p:nvPr/>
        </p:nvSpPr>
        <p:spPr>
          <a:xfrm>
            <a:off x="7037088" y="3615667"/>
            <a:ext cx="5598367" cy="400110"/>
          </a:xfrm>
          <a:prstGeom prst="rect">
            <a:avLst/>
          </a:prstGeom>
          <a:noFill/>
        </p:spPr>
        <p:txBody>
          <a:bodyPr wrap="square" rtlCol="0">
            <a:spAutoFit/>
          </a:bodyPr>
          <a:lstStyle/>
          <a:p>
            <a:r>
              <a:rPr lang="en-US" altLang="zh-CN" sz="2000" dirty="0">
                <a:solidFill>
                  <a:schemeClr val="bg1"/>
                </a:solidFill>
              </a:rPr>
              <a:t>• Exception</a:t>
            </a:r>
            <a:r>
              <a:rPr lang="zh-CN" altLang="en-US" sz="2000" dirty="0">
                <a:solidFill>
                  <a:schemeClr val="bg1"/>
                </a:solidFill>
              </a:rPr>
              <a:t>搜索引擎       </a:t>
            </a:r>
            <a:r>
              <a:rPr lang="en-US" altLang="zh-CN" sz="2000" dirty="0">
                <a:solidFill>
                  <a:schemeClr val="bg1"/>
                </a:solidFill>
              </a:rPr>
              <a:t>×</a:t>
            </a:r>
            <a:endParaRPr lang="zh-CN" altLang="en-US" sz="2000" dirty="0">
              <a:solidFill>
                <a:schemeClr val="bg1"/>
              </a:solidFill>
            </a:endParaRPr>
          </a:p>
        </p:txBody>
      </p:sp>
      <p:sp>
        <p:nvSpPr>
          <p:cNvPr id="21" name="文本框 20">
            <a:extLst>
              <a:ext uri="{FF2B5EF4-FFF2-40B4-BE49-F238E27FC236}">
                <a16:creationId xmlns:a16="http://schemas.microsoft.com/office/drawing/2014/main" id="{56D140BF-1CE1-45F7-9FBF-9A7BE8505807}"/>
              </a:ext>
            </a:extLst>
          </p:cNvPr>
          <p:cNvSpPr txBox="1"/>
          <p:nvPr/>
        </p:nvSpPr>
        <p:spPr>
          <a:xfrm>
            <a:off x="7037088" y="4217242"/>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程序员问答推送系统    </a:t>
            </a:r>
            <a:r>
              <a:rPr lang="en-US" altLang="zh-CN" sz="2000" dirty="0">
                <a:solidFill>
                  <a:schemeClr val="bg1"/>
                </a:solidFill>
              </a:rPr>
              <a:t>×</a:t>
            </a:r>
            <a:endParaRPr lang="zh-CN" altLang="en-US" sz="2000" dirty="0">
              <a:solidFill>
                <a:schemeClr val="bg1"/>
              </a:solidFill>
            </a:endParaRPr>
          </a:p>
        </p:txBody>
      </p:sp>
      <p:sp>
        <p:nvSpPr>
          <p:cNvPr id="24" name="文本框 23">
            <a:extLst>
              <a:ext uri="{FF2B5EF4-FFF2-40B4-BE49-F238E27FC236}">
                <a16:creationId xmlns:a16="http://schemas.microsoft.com/office/drawing/2014/main" id="{9058F77E-EB3D-43B3-BD01-C7DFE2E9DDB4}"/>
              </a:ext>
            </a:extLst>
          </p:cNvPr>
          <p:cNvSpPr txBox="1"/>
          <p:nvPr/>
        </p:nvSpPr>
        <p:spPr>
          <a:xfrm>
            <a:off x="7037088" y="4795342"/>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对外插件开发               </a:t>
            </a:r>
            <a:r>
              <a:rPr lang="en-US" altLang="zh-CN" sz="2000" dirty="0">
                <a:solidFill>
                  <a:schemeClr val="bg1"/>
                </a:solidFill>
              </a:rPr>
              <a:t>×</a:t>
            </a:r>
            <a:endParaRPr lang="zh-CN" altLang="en-US" sz="2000" dirty="0">
              <a:solidFill>
                <a:schemeClr val="bg1"/>
              </a:solidFill>
            </a:endParaRPr>
          </a:p>
        </p:txBody>
      </p:sp>
      <p:sp>
        <p:nvSpPr>
          <p:cNvPr id="25" name="文本框 24">
            <a:extLst>
              <a:ext uri="{FF2B5EF4-FFF2-40B4-BE49-F238E27FC236}">
                <a16:creationId xmlns:a16="http://schemas.microsoft.com/office/drawing/2014/main" id="{F0DF4FF7-9EFD-4F97-B779-01EC34735CD3}"/>
              </a:ext>
            </a:extLst>
          </p:cNvPr>
          <p:cNvSpPr txBox="1"/>
          <p:nvPr/>
        </p:nvSpPr>
        <p:spPr>
          <a:xfrm>
            <a:off x="6992333" y="5380697"/>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手机端</a:t>
            </a:r>
            <a:r>
              <a:rPr lang="en-US" altLang="zh-CN" sz="2000" dirty="0">
                <a:solidFill>
                  <a:schemeClr val="bg1"/>
                </a:solidFill>
              </a:rPr>
              <a:t>App</a:t>
            </a:r>
            <a:r>
              <a:rPr lang="zh-CN" altLang="en-US" sz="2000" dirty="0">
                <a:solidFill>
                  <a:schemeClr val="bg1"/>
                </a:solidFill>
              </a:rPr>
              <a:t>                    </a:t>
            </a:r>
            <a:r>
              <a:rPr lang="en-US" altLang="zh-CN" sz="2000" dirty="0">
                <a:solidFill>
                  <a:schemeClr val="bg1"/>
                </a:solidFill>
              </a:rPr>
              <a:t>×</a:t>
            </a:r>
            <a:endParaRPr lang="zh-CN" altLang="en-US" sz="2000" dirty="0">
              <a:solidFill>
                <a:schemeClr val="bg1"/>
              </a:solidFill>
            </a:endParaRPr>
          </a:p>
        </p:txBody>
      </p:sp>
      <p:sp>
        <p:nvSpPr>
          <p:cNvPr id="26" name="文本框 25">
            <a:extLst>
              <a:ext uri="{FF2B5EF4-FFF2-40B4-BE49-F238E27FC236}">
                <a16:creationId xmlns:a16="http://schemas.microsoft.com/office/drawing/2014/main" id="{9C36A274-F855-49B7-A6FD-F75985EEA642}"/>
              </a:ext>
            </a:extLst>
          </p:cNvPr>
          <p:cNvSpPr txBox="1"/>
          <p:nvPr/>
        </p:nvSpPr>
        <p:spPr>
          <a:xfrm>
            <a:off x="6992332" y="5940948"/>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程序媛智能按摩椅        </a:t>
            </a:r>
            <a:r>
              <a:rPr lang="en-US" altLang="zh-CN" sz="2000" dirty="0">
                <a:solidFill>
                  <a:schemeClr val="bg1"/>
                </a:solidFill>
              </a:rPr>
              <a:t>×</a:t>
            </a:r>
            <a:endParaRPr lang="zh-CN" altLang="en-US" sz="2000" dirty="0">
              <a:solidFill>
                <a:schemeClr val="bg1"/>
              </a:solidFill>
            </a:endParaRPr>
          </a:p>
        </p:txBody>
      </p:sp>
    </p:spTree>
    <p:extLst>
      <p:ext uri="{BB962C8B-B14F-4D97-AF65-F5344CB8AC3E}">
        <p14:creationId xmlns:p14="http://schemas.microsoft.com/office/powerpoint/2010/main" val="3258312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1000"/>
                                        <p:tgtEl>
                                          <p:spTgt spid="18"/>
                                        </p:tgtEl>
                                      </p:cBhvr>
                                    </p:animEffect>
                                    <p:anim calcmode="lin" valueType="num">
                                      <p:cBhvr>
                                        <p:cTn id="53" dur="1000" fill="hold"/>
                                        <p:tgtEl>
                                          <p:spTgt spid="18"/>
                                        </p:tgtEl>
                                        <p:attrNameLst>
                                          <p:attrName>ppt_x</p:attrName>
                                        </p:attrNameLst>
                                      </p:cBhvr>
                                      <p:tavLst>
                                        <p:tav tm="0">
                                          <p:val>
                                            <p:strVal val="#ppt_x"/>
                                          </p:val>
                                        </p:tav>
                                        <p:tav tm="100000">
                                          <p:val>
                                            <p:strVal val="#ppt_x"/>
                                          </p:val>
                                        </p:tav>
                                      </p:tavLst>
                                    </p:anim>
                                    <p:anim calcmode="lin" valueType="num">
                                      <p:cBhvr>
                                        <p:cTn id="54" dur="1000" fill="hold"/>
                                        <p:tgtEl>
                                          <p:spTgt spid="18"/>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1000"/>
                                        <p:tgtEl>
                                          <p:spTgt spid="19"/>
                                        </p:tgtEl>
                                      </p:cBhvr>
                                    </p:animEffect>
                                    <p:anim calcmode="lin" valueType="num">
                                      <p:cBhvr>
                                        <p:cTn id="58" dur="1000" fill="hold"/>
                                        <p:tgtEl>
                                          <p:spTgt spid="19"/>
                                        </p:tgtEl>
                                        <p:attrNameLst>
                                          <p:attrName>ppt_x</p:attrName>
                                        </p:attrNameLst>
                                      </p:cBhvr>
                                      <p:tavLst>
                                        <p:tav tm="0">
                                          <p:val>
                                            <p:strVal val="#ppt_x"/>
                                          </p:val>
                                        </p:tav>
                                        <p:tav tm="100000">
                                          <p:val>
                                            <p:strVal val="#ppt_x"/>
                                          </p:val>
                                        </p:tav>
                                      </p:tavLst>
                                    </p:anim>
                                    <p:anim calcmode="lin" valueType="num">
                                      <p:cBhvr>
                                        <p:cTn id="59" dur="1000" fill="hold"/>
                                        <p:tgtEl>
                                          <p:spTgt spid="1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000"/>
                                        <p:tgtEl>
                                          <p:spTgt spid="20"/>
                                        </p:tgtEl>
                                      </p:cBhvr>
                                    </p:animEffect>
                                    <p:anim calcmode="lin" valueType="num">
                                      <p:cBhvr>
                                        <p:cTn id="63" dur="1000" fill="hold"/>
                                        <p:tgtEl>
                                          <p:spTgt spid="20"/>
                                        </p:tgtEl>
                                        <p:attrNameLst>
                                          <p:attrName>ppt_x</p:attrName>
                                        </p:attrNameLst>
                                      </p:cBhvr>
                                      <p:tavLst>
                                        <p:tav tm="0">
                                          <p:val>
                                            <p:strVal val="#ppt_x"/>
                                          </p:val>
                                        </p:tav>
                                        <p:tav tm="100000">
                                          <p:val>
                                            <p:strVal val="#ppt_x"/>
                                          </p:val>
                                        </p:tav>
                                      </p:tavLst>
                                    </p:anim>
                                    <p:anim calcmode="lin" valueType="num">
                                      <p:cBhvr>
                                        <p:cTn id="64" dur="1000" fill="hold"/>
                                        <p:tgtEl>
                                          <p:spTgt spid="20"/>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1000"/>
                                        <p:tgtEl>
                                          <p:spTgt spid="21"/>
                                        </p:tgtEl>
                                      </p:cBhvr>
                                    </p:animEffect>
                                    <p:anim calcmode="lin" valueType="num">
                                      <p:cBhvr>
                                        <p:cTn id="68" dur="1000" fill="hold"/>
                                        <p:tgtEl>
                                          <p:spTgt spid="21"/>
                                        </p:tgtEl>
                                        <p:attrNameLst>
                                          <p:attrName>ppt_x</p:attrName>
                                        </p:attrNameLst>
                                      </p:cBhvr>
                                      <p:tavLst>
                                        <p:tav tm="0">
                                          <p:val>
                                            <p:strVal val="#ppt_x"/>
                                          </p:val>
                                        </p:tav>
                                        <p:tav tm="100000">
                                          <p:val>
                                            <p:strVal val="#ppt_x"/>
                                          </p:val>
                                        </p:tav>
                                      </p:tavLst>
                                    </p:anim>
                                    <p:anim calcmode="lin" valueType="num">
                                      <p:cBhvr>
                                        <p:cTn id="69" dur="1000" fill="hold"/>
                                        <p:tgtEl>
                                          <p:spTgt spid="21"/>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1000"/>
                                        <p:tgtEl>
                                          <p:spTgt spid="25"/>
                                        </p:tgtEl>
                                      </p:cBhvr>
                                    </p:animEffect>
                                    <p:anim calcmode="lin" valueType="num">
                                      <p:cBhvr>
                                        <p:cTn id="78" dur="1000" fill="hold"/>
                                        <p:tgtEl>
                                          <p:spTgt spid="25"/>
                                        </p:tgtEl>
                                        <p:attrNameLst>
                                          <p:attrName>ppt_x</p:attrName>
                                        </p:attrNameLst>
                                      </p:cBhvr>
                                      <p:tavLst>
                                        <p:tav tm="0">
                                          <p:val>
                                            <p:strVal val="#ppt_x"/>
                                          </p:val>
                                        </p:tav>
                                        <p:tav tm="100000">
                                          <p:val>
                                            <p:strVal val="#ppt_x"/>
                                          </p:val>
                                        </p:tav>
                                      </p:tavLst>
                                    </p:anim>
                                    <p:anim calcmode="lin" valueType="num">
                                      <p:cBhvr>
                                        <p:cTn id="79" dur="1000" fill="hold"/>
                                        <p:tgtEl>
                                          <p:spTgt spid="2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1000"/>
                                        <p:tgtEl>
                                          <p:spTgt spid="26"/>
                                        </p:tgtEl>
                                      </p:cBhvr>
                                    </p:animEffect>
                                    <p:anim calcmode="lin" valueType="num">
                                      <p:cBhvr>
                                        <p:cTn id="83" dur="1000" fill="hold"/>
                                        <p:tgtEl>
                                          <p:spTgt spid="26"/>
                                        </p:tgtEl>
                                        <p:attrNameLst>
                                          <p:attrName>ppt_x</p:attrName>
                                        </p:attrNameLst>
                                      </p:cBhvr>
                                      <p:tavLst>
                                        <p:tav tm="0">
                                          <p:val>
                                            <p:strVal val="#ppt_x"/>
                                          </p:val>
                                        </p:tav>
                                        <p:tav tm="100000">
                                          <p:val>
                                            <p:strVal val="#ppt_x"/>
                                          </p:val>
                                        </p:tav>
                                      </p:tavLst>
                                    </p:anim>
                                    <p:anim calcmode="lin" valueType="num">
                                      <p:cBhvr>
                                        <p:cTn id="8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5" grpId="0"/>
      <p:bldP spid="16" grpId="0"/>
      <p:bldP spid="17" grpId="0"/>
      <p:bldP spid="18" grpId="0"/>
      <p:bldP spid="19" grpId="0"/>
      <p:bldP spid="20" grpId="0"/>
      <p:bldP spid="21" grpId="0"/>
      <p:bldP spid="24"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AEA36D4D-8C31-4F4F-B99A-BBE2A3956CAD}"/>
              </a:ext>
            </a:extLst>
          </p:cNvPr>
          <p:cNvSpPr txBox="1"/>
          <p:nvPr/>
        </p:nvSpPr>
        <p:spPr>
          <a:xfrm>
            <a:off x="520010" y="301077"/>
            <a:ext cx="5483711" cy="1138773"/>
          </a:xfrm>
          <a:prstGeom prst="rect">
            <a:avLst/>
          </a:prstGeom>
          <a:noFill/>
        </p:spPr>
        <p:txBody>
          <a:bodyPr wrap="square" rtlCol="0">
            <a:spAutoFit/>
          </a:bodyPr>
          <a:lstStyle/>
          <a:p>
            <a:r>
              <a:rPr lang="zh-CN" altLang="en-US" sz="3600" dirty="0">
                <a:solidFill>
                  <a:schemeClr val="bg1"/>
                </a:solidFill>
              </a:rPr>
              <a:t>程序员助手</a:t>
            </a:r>
            <a:endParaRPr lang="en-US" altLang="zh-CN" sz="3600" dirty="0">
              <a:solidFill>
                <a:schemeClr val="bg1"/>
              </a:solidFill>
            </a:endParaRPr>
          </a:p>
          <a:p>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solidFill>
                <a:schemeClr val="bg1"/>
              </a:solidFill>
              <a:latin typeface="Fira Code" panose="020B0809050000020004" pitchFamily="49" charset="0"/>
              <a:cs typeface="Lucida Sans Unicode" panose="020B0602030504020204" pitchFamily="34" charset="0"/>
            </a:endParaRPr>
          </a:p>
        </p:txBody>
      </p:sp>
      <p:sp>
        <p:nvSpPr>
          <p:cNvPr id="23" name="文本框 22">
            <a:extLst>
              <a:ext uri="{FF2B5EF4-FFF2-40B4-BE49-F238E27FC236}">
                <a16:creationId xmlns:a16="http://schemas.microsoft.com/office/drawing/2014/main" id="{96B54E6A-0831-4A31-A838-4D44E3E3F21A}"/>
              </a:ext>
            </a:extLst>
          </p:cNvPr>
          <p:cNvSpPr txBox="1"/>
          <p:nvPr/>
        </p:nvSpPr>
        <p:spPr>
          <a:xfrm>
            <a:off x="7387444" y="440549"/>
            <a:ext cx="4804556" cy="523220"/>
          </a:xfrm>
          <a:prstGeom prst="rect">
            <a:avLst/>
          </a:prstGeom>
          <a:noFill/>
        </p:spPr>
        <p:txBody>
          <a:bodyPr wrap="square" rtlCol="0">
            <a:spAutoFit/>
          </a:bodyPr>
          <a:lstStyle/>
          <a:p>
            <a:r>
              <a:rPr lang="zh-CN" altLang="en-US" sz="2800" dirty="0">
                <a:solidFill>
                  <a:schemeClr val="bg1"/>
                </a:solidFill>
              </a:rPr>
              <a:t>☹</a:t>
            </a:r>
            <a:r>
              <a:rPr lang="en-US" altLang="zh-CN" sz="2800" dirty="0">
                <a:solidFill>
                  <a:schemeClr val="bg1"/>
                </a:solidFill>
              </a:rPr>
              <a:t>Demo</a:t>
            </a:r>
            <a:r>
              <a:rPr lang="zh-CN" altLang="en-US" sz="2800" dirty="0">
                <a:solidFill>
                  <a:schemeClr val="bg1"/>
                </a:solidFill>
              </a:rPr>
              <a:t>演</a:t>
            </a:r>
            <a:r>
              <a:rPr lang="en-US" altLang="zh-CN" sz="2800" dirty="0">
                <a:solidFill>
                  <a:schemeClr val="bg1"/>
                </a:solidFill>
              </a:rPr>
              <a:t>(</a:t>
            </a:r>
            <a:r>
              <a:rPr lang="en-US" altLang="zh-CN" sz="2800" dirty="0" err="1">
                <a:solidFill>
                  <a:schemeClr val="bg1"/>
                </a:solidFill>
              </a:rPr>
              <a:t>xian</a:t>
            </a:r>
            <a:r>
              <a:rPr lang="en-US" altLang="zh-CN" sz="2800" dirty="0">
                <a:solidFill>
                  <a:schemeClr val="bg1"/>
                </a:solidFill>
              </a:rPr>
              <a:t>)</a:t>
            </a:r>
            <a:r>
              <a:rPr lang="zh-CN" altLang="en-US" sz="2800" dirty="0">
                <a:solidFill>
                  <a:schemeClr val="bg1"/>
                </a:solidFill>
              </a:rPr>
              <a:t>示</a:t>
            </a:r>
            <a:r>
              <a:rPr lang="en-US" altLang="zh-CN" sz="2800" dirty="0">
                <a:solidFill>
                  <a:schemeClr val="bg1"/>
                </a:solidFill>
              </a:rPr>
              <a:t>(chou)</a:t>
            </a:r>
            <a:endParaRPr lang="zh-CN" altLang="en-US" sz="2800" dirty="0">
              <a:solidFill>
                <a:schemeClr val="bg1"/>
              </a:solidFill>
            </a:endParaRPr>
          </a:p>
        </p:txBody>
      </p:sp>
      <p:pic>
        <p:nvPicPr>
          <p:cNvPr id="2" name="图片 1">
            <a:hlinkClick r:id="rId2" action="ppaction://hlinkfile"/>
            <a:extLst>
              <a:ext uri="{FF2B5EF4-FFF2-40B4-BE49-F238E27FC236}">
                <a16:creationId xmlns:a16="http://schemas.microsoft.com/office/drawing/2014/main" id="{C397B1B2-5F3C-4A53-9939-887C8218BC0A}"/>
              </a:ext>
            </a:extLst>
          </p:cNvPr>
          <p:cNvPicPr>
            <a:picLocks noChangeAspect="1"/>
          </p:cNvPicPr>
          <p:nvPr/>
        </p:nvPicPr>
        <p:blipFill>
          <a:blip r:embed="rId3"/>
          <a:stretch>
            <a:fillRect/>
          </a:stretch>
        </p:blipFill>
        <p:spPr>
          <a:xfrm>
            <a:off x="2381424" y="1647384"/>
            <a:ext cx="7429151" cy="4382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24008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00B0F0"/>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AEA36D4D-8C31-4F4F-B99A-BBE2A3956CAD}"/>
              </a:ext>
            </a:extLst>
          </p:cNvPr>
          <p:cNvSpPr txBox="1"/>
          <p:nvPr/>
        </p:nvSpPr>
        <p:spPr>
          <a:xfrm>
            <a:off x="520010" y="301077"/>
            <a:ext cx="5483711" cy="1138773"/>
          </a:xfrm>
          <a:prstGeom prst="rect">
            <a:avLst/>
          </a:prstGeom>
          <a:noFill/>
        </p:spPr>
        <p:txBody>
          <a:bodyPr wrap="square" rtlCol="0">
            <a:spAutoFit/>
          </a:bodyPr>
          <a:lstStyle/>
          <a:p>
            <a:r>
              <a:rPr lang="zh-CN" altLang="en-US" sz="3600" dirty="0">
                <a:solidFill>
                  <a:schemeClr val="bg1"/>
                </a:solidFill>
              </a:rPr>
              <a:t>程序员助手</a:t>
            </a:r>
            <a:endParaRPr lang="en-US" altLang="zh-CN" sz="3600" dirty="0">
              <a:solidFill>
                <a:schemeClr val="bg1"/>
              </a:solidFill>
            </a:endParaRPr>
          </a:p>
          <a:p>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solidFill>
                <a:schemeClr val="bg1"/>
              </a:solidFill>
              <a:latin typeface="Fira Code" panose="020B0809050000020004" pitchFamily="49" charset="0"/>
              <a:cs typeface="Lucida Sans Unicode" panose="020B0602030504020204" pitchFamily="34" charset="0"/>
            </a:endParaRPr>
          </a:p>
        </p:txBody>
      </p:sp>
      <p:sp>
        <p:nvSpPr>
          <p:cNvPr id="23" name="文本框 22">
            <a:extLst>
              <a:ext uri="{FF2B5EF4-FFF2-40B4-BE49-F238E27FC236}">
                <a16:creationId xmlns:a16="http://schemas.microsoft.com/office/drawing/2014/main" id="{96B54E6A-0831-4A31-A838-4D44E3E3F21A}"/>
              </a:ext>
            </a:extLst>
          </p:cNvPr>
          <p:cNvSpPr txBox="1"/>
          <p:nvPr/>
        </p:nvSpPr>
        <p:spPr>
          <a:xfrm>
            <a:off x="7387444" y="440549"/>
            <a:ext cx="4804556" cy="523220"/>
          </a:xfrm>
          <a:prstGeom prst="rect">
            <a:avLst/>
          </a:prstGeom>
          <a:noFill/>
        </p:spPr>
        <p:txBody>
          <a:bodyPr wrap="square" rtlCol="0">
            <a:spAutoFit/>
          </a:bodyPr>
          <a:lstStyle/>
          <a:p>
            <a:r>
              <a:rPr lang="zh-CN" altLang="en-US" sz="2800" dirty="0">
                <a:solidFill>
                  <a:schemeClr val="bg1"/>
                </a:solidFill>
              </a:rPr>
              <a:t>为什么要做</a:t>
            </a:r>
            <a:r>
              <a:rPr lang="en-US" altLang="zh-CN" sz="2800" dirty="0">
                <a:solidFill>
                  <a:schemeClr val="bg1"/>
                </a:solidFill>
              </a:rPr>
              <a:t>(Flag)</a:t>
            </a:r>
            <a:r>
              <a:rPr lang="zh-CN" altLang="en-US" sz="2800" dirty="0">
                <a:solidFill>
                  <a:schemeClr val="bg1"/>
                </a:solidFill>
              </a:rPr>
              <a:t>这个软件</a:t>
            </a:r>
            <a:r>
              <a:rPr lang="en-US" altLang="zh-CN" sz="2800" dirty="0">
                <a:solidFill>
                  <a:schemeClr val="bg1"/>
                </a:solidFill>
              </a:rPr>
              <a:t>?</a:t>
            </a:r>
            <a:endParaRPr lang="zh-CN" altLang="en-US" sz="2800" dirty="0">
              <a:solidFill>
                <a:schemeClr val="bg1"/>
              </a:solidFill>
            </a:endParaRPr>
          </a:p>
        </p:txBody>
      </p:sp>
      <p:pic>
        <p:nvPicPr>
          <p:cNvPr id="2" name="图片 1">
            <a:extLst>
              <a:ext uri="{FF2B5EF4-FFF2-40B4-BE49-F238E27FC236}">
                <a16:creationId xmlns:a16="http://schemas.microsoft.com/office/drawing/2014/main" id="{C397B1B2-5F3C-4A53-9939-887C8218BC0A}"/>
              </a:ext>
            </a:extLst>
          </p:cNvPr>
          <p:cNvPicPr>
            <a:picLocks noChangeAspect="1"/>
          </p:cNvPicPr>
          <p:nvPr/>
        </p:nvPicPr>
        <p:blipFill>
          <a:blip r:embed="rId2"/>
          <a:stretch>
            <a:fillRect/>
          </a:stretch>
        </p:blipFill>
        <p:spPr>
          <a:xfrm>
            <a:off x="6760333" y="1981764"/>
            <a:ext cx="4907033" cy="2894471"/>
          </a:xfrm>
          <a:prstGeom prst="rect">
            <a:avLst/>
          </a:prstGeom>
          <a:ln>
            <a:noFill/>
          </a:ln>
          <a:effectLst>
            <a:outerShdw blurRad="190500" algn="tl" rotWithShape="0">
              <a:srgbClr val="000000">
                <a:alpha val="70000"/>
              </a:srgbClr>
            </a:outerShdw>
          </a:effectLst>
        </p:spPr>
      </p:pic>
      <p:sp>
        <p:nvSpPr>
          <p:cNvPr id="3" name="文本框 2">
            <a:extLst>
              <a:ext uri="{FF2B5EF4-FFF2-40B4-BE49-F238E27FC236}">
                <a16:creationId xmlns:a16="http://schemas.microsoft.com/office/drawing/2014/main" id="{24222E32-A274-4A58-A693-B7D2DD58DD61}"/>
              </a:ext>
            </a:extLst>
          </p:cNvPr>
          <p:cNvSpPr txBox="1"/>
          <p:nvPr/>
        </p:nvSpPr>
        <p:spPr>
          <a:xfrm>
            <a:off x="662473" y="1981764"/>
            <a:ext cx="5075854" cy="369332"/>
          </a:xfrm>
          <a:prstGeom prst="rect">
            <a:avLst/>
          </a:prstGeom>
          <a:noFill/>
        </p:spPr>
        <p:txBody>
          <a:bodyPr wrap="square" rtlCol="0">
            <a:spAutoFit/>
          </a:bodyPr>
          <a:lstStyle/>
          <a:p>
            <a:r>
              <a:rPr lang="zh-CN" altLang="en-US" dirty="0">
                <a:solidFill>
                  <a:schemeClr val="bg1"/>
                </a:solidFill>
              </a:rPr>
              <a:t>第一点：先从手机端说起</a:t>
            </a:r>
          </a:p>
        </p:txBody>
      </p:sp>
    </p:spTree>
    <p:extLst>
      <p:ext uri="{BB962C8B-B14F-4D97-AF65-F5344CB8AC3E}">
        <p14:creationId xmlns:p14="http://schemas.microsoft.com/office/powerpoint/2010/main" val="819100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00B0F0"/>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C3D893B-F93A-41AE-BF37-B4E1F3034D89}"/>
              </a:ext>
            </a:extLst>
          </p:cNvPr>
          <p:cNvSpPr txBox="1"/>
          <p:nvPr/>
        </p:nvSpPr>
        <p:spPr>
          <a:xfrm>
            <a:off x="533382" y="454178"/>
            <a:ext cx="5075854" cy="523220"/>
          </a:xfrm>
          <a:prstGeom prst="rect">
            <a:avLst/>
          </a:prstGeom>
          <a:noFill/>
        </p:spPr>
        <p:txBody>
          <a:bodyPr wrap="square" rtlCol="0">
            <a:spAutoFit/>
          </a:bodyPr>
          <a:lstStyle/>
          <a:p>
            <a:r>
              <a:rPr lang="zh-CN" altLang="en-US" sz="2800" dirty="0">
                <a:solidFill>
                  <a:schemeClr val="bg1"/>
                </a:solidFill>
              </a:rPr>
              <a:t>第一点：先从手机端说起</a:t>
            </a:r>
          </a:p>
        </p:txBody>
      </p:sp>
      <p:sp>
        <p:nvSpPr>
          <p:cNvPr id="5" name="文本框 4">
            <a:extLst>
              <a:ext uri="{FF2B5EF4-FFF2-40B4-BE49-F238E27FC236}">
                <a16:creationId xmlns:a16="http://schemas.microsoft.com/office/drawing/2014/main" id="{174FAEF9-1ABB-454A-B3EA-3D2A9027D611}"/>
              </a:ext>
            </a:extLst>
          </p:cNvPr>
          <p:cNvSpPr txBox="1"/>
          <p:nvPr/>
        </p:nvSpPr>
        <p:spPr>
          <a:xfrm>
            <a:off x="533382" y="1411609"/>
            <a:ext cx="5075854"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手机端现在其实有很多优秀的高效率</a:t>
            </a:r>
            <a:r>
              <a:rPr lang="en-US" altLang="zh-CN" sz="2000" dirty="0">
                <a:solidFill>
                  <a:schemeClr val="bg1"/>
                </a:solidFill>
              </a:rPr>
              <a:t>app</a:t>
            </a:r>
          </a:p>
        </p:txBody>
      </p:sp>
      <p:sp>
        <p:nvSpPr>
          <p:cNvPr id="7" name="文本框 6">
            <a:extLst>
              <a:ext uri="{FF2B5EF4-FFF2-40B4-BE49-F238E27FC236}">
                <a16:creationId xmlns:a16="http://schemas.microsoft.com/office/drawing/2014/main" id="{CF34EFBB-4CBE-477A-9C33-1CB8347F5189}"/>
              </a:ext>
            </a:extLst>
          </p:cNvPr>
          <p:cNvSpPr txBox="1"/>
          <p:nvPr/>
        </p:nvSpPr>
        <p:spPr>
          <a:xfrm>
            <a:off x="533382" y="2025422"/>
            <a:ext cx="5075854" cy="1938992"/>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例如这个可以随意识别截取屏幕区域，或者是根据</a:t>
            </a:r>
            <a:r>
              <a:rPr lang="en-US" altLang="zh-CN" sz="2000" dirty="0">
                <a:solidFill>
                  <a:schemeClr val="bg1"/>
                </a:solidFill>
              </a:rPr>
              <a:t>Android view</a:t>
            </a:r>
            <a:r>
              <a:rPr lang="zh-CN" altLang="en-US" sz="2000" dirty="0">
                <a:solidFill>
                  <a:schemeClr val="bg1"/>
                </a:solidFill>
              </a:rPr>
              <a:t>层分析</a:t>
            </a:r>
            <a:r>
              <a:rPr lang="en-US" altLang="zh-CN" sz="2000" dirty="0" err="1">
                <a:solidFill>
                  <a:schemeClr val="bg1"/>
                </a:solidFill>
              </a:rPr>
              <a:t>api</a:t>
            </a:r>
            <a:r>
              <a:rPr lang="zh-CN" altLang="en-US" sz="2000" dirty="0">
                <a:solidFill>
                  <a:schemeClr val="bg1"/>
                </a:solidFill>
              </a:rPr>
              <a:t>去截取元素区域，如果元素有对应</a:t>
            </a:r>
            <a:r>
              <a:rPr lang="en-US" altLang="zh-CN" sz="2000" dirty="0">
                <a:solidFill>
                  <a:schemeClr val="bg1"/>
                </a:solidFill>
              </a:rPr>
              <a:t>text</a:t>
            </a:r>
            <a:r>
              <a:rPr lang="zh-CN" altLang="en-US" sz="2000" dirty="0">
                <a:solidFill>
                  <a:schemeClr val="bg1"/>
                </a:solidFill>
              </a:rPr>
              <a:t>属性就获取这个</a:t>
            </a:r>
            <a:r>
              <a:rPr lang="en-US" altLang="zh-CN" sz="2000" dirty="0">
                <a:solidFill>
                  <a:schemeClr val="bg1"/>
                </a:solidFill>
              </a:rPr>
              <a:t>text</a:t>
            </a:r>
            <a:r>
              <a:rPr lang="zh-CN" altLang="en-US" sz="2000" dirty="0">
                <a:solidFill>
                  <a:schemeClr val="bg1"/>
                </a:solidFill>
              </a:rPr>
              <a:t>，没有的就</a:t>
            </a:r>
            <a:r>
              <a:rPr lang="en-US" altLang="zh-CN" sz="2000" dirty="0">
                <a:solidFill>
                  <a:schemeClr val="bg1"/>
                </a:solidFill>
              </a:rPr>
              <a:t>OCR</a:t>
            </a:r>
            <a:r>
              <a:rPr lang="zh-CN" altLang="en-US" sz="2000" dirty="0">
                <a:solidFill>
                  <a:schemeClr val="bg1"/>
                </a:solidFill>
              </a:rPr>
              <a:t>识别翻译等操作的</a:t>
            </a:r>
            <a:r>
              <a:rPr lang="en-US" altLang="zh-CN" sz="2000" dirty="0">
                <a:solidFill>
                  <a:schemeClr val="bg1"/>
                </a:solidFill>
              </a:rPr>
              <a:t>app</a:t>
            </a:r>
            <a:r>
              <a:rPr lang="zh-CN" altLang="en-US" sz="2000" dirty="0">
                <a:solidFill>
                  <a:schemeClr val="bg1"/>
                </a:solidFill>
              </a:rPr>
              <a:t>，它叫</a:t>
            </a:r>
            <a:r>
              <a:rPr lang="en-US" altLang="zh-CN" sz="2000" dirty="0">
                <a:solidFill>
                  <a:schemeClr val="bg1"/>
                </a:solidFill>
              </a:rPr>
              <a:t>FV</a:t>
            </a:r>
            <a:r>
              <a:rPr lang="zh-CN" altLang="en-US" sz="2000" dirty="0">
                <a:solidFill>
                  <a:schemeClr val="bg1"/>
                </a:solidFill>
              </a:rPr>
              <a:t>悬浮球，由知名的</a:t>
            </a:r>
            <a:r>
              <a:rPr lang="en-US" altLang="zh-CN" sz="2000" dirty="0">
                <a:solidFill>
                  <a:schemeClr val="bg1"/>
                </a:solidFill>
              </a:rPr>
              <a:t>ES</a:t>
            </a:r>
            <a:r>
              <a:rPr lang="zh-CN" altLang="en-US" sz="2000" dirty="0">
                <a:solidFill>
                  <a:schemeClr val="bg1"/>
                </a:solidFill>
              </a:rPr>
              <a:t>文件浏览器开发者所开发。</a:t>
            </a:r>
            <a:endParaRPr lang="en-US" altLang="zh-CN" sz="2000" dirty="0">
              <a:solidFill>
                <a:schemeClr val="bg1"/>
              </a:solidFill>
            </a:endParaRPr>
          </a:p>
        </p:txBody>
      </p:sp>
      <p:sp>
        <p:nvSpPr>
          <p:cNvPr id="8" name="文本框 7">
            <a:extLst>
              <a:ext uri="{FF2B5EF4-FFF2-40B4-BE49-F238E27FC236}">
                <a16:creationId xmlns:a16="http://schemas.microsoft.com/office/drawing/2014/main" id="{59E6B0AB-3165-4DF1-866D-B9E2E88760C8}"/>
              </a:ext>
            </a:extLst>
          </p:cNvPr>
          <p:cNvSpPr txBox="1"/>
          <p:nvPr/>
        </p:nvSpPr>
        <p:spPr>
          <a:xfrm>
            <a:off x="533382" y="4178118"/>
            <a:ext cx="5075854" cy="1938992"/>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然后回到电脑端，我们却并没有找到任何拥有差不多功能的</a:t>
            </a:r>
            <a:r>
              <a:rPr lang="en-US" altLang="zh-CN" sz="2000" dirty="0">
                <a:solidFill>
                  <a:schemeClr val="bg1"/>
                </a:solidFill>
              </a:rPr>
              <a:t>app</a:t>
            </a:r>
            <a:r>
              <a:rPr lang="zh-CN" altLang="en-US" sz="2000" dirty="0">
                <a:solidFill>
                  <a:schemeClr val="bg1"/>
                </a:solidFill>
              </a:rPr>
              <a:t>，只有类似的，却没有这么高效，很多人应该都有从一个图或是电脑屏幕某个区域中准确获取文字的需求</a:t>
            </a:r>
            <a:endParaRPr lang="en-US" altLang="zh-CN" sz="2000" dirty="0">
              <a:solidFill>
                <a:schemeClr val="bg1"/>
              </a:solidFill>
            </a:endParaRPr>
          </a:p>
          <a:p>
            <a:endParaRPr lang="en-US" altLang="zh-CN" sz="2000" dirty="0">
              <a:solidFill>
                <a:schemeClr val="bg1"/>
              </a:solidFill>
            </a:endParaRPr>
          </a:p>
          <a:p>
            <a:r>
              <a:rPr lang="en-US" altLang="zh-CN" sz="2000" dirty="0">
                <a:solidFill>
                  <a:schemeClr val="bg1"/>
                </a:solidFill>
              </a:rPr>
              <a:t>• </a:t>
            </a:r>
            <a:r>
              <a:rPr lang="zh-CN" altLang="en-US" sz="2000" dirty="0">
                <a:solidFill>
                  <a:schemeClr val="bg1"/>
                </a:solidFill>
              </a:rPr>
              <a:t>于是，我们想做出类似的功能</a:t>
            </a:r>
            <a:endParaRPr lang="en-US" altLang="zh-CN" sz="2000" dirty="0">
              <a:solidFill>
                <a:schemeClr val="bg1"/>
              </a:solidFill>
            </a:endParaRPr>
          </a:p>
        </p:txBody>
      </p:sp>
      <p:pic>
        <p:nvPicPr>
          <p:cNvPr id="9" name="Screenrecorder-2019-11-24-10-21-49-394">
            <a:hlinkClick r:id="" action="ppaction://media"/>
            <a:extLst>
              <a:ext uri="{FF2B5EF4-FFF2-40B4-BE49-F238E27FC236}">
                <a16:creationId xmlns:a16="http://schemas.microsoft.com/office/drawing/2014/main" id="{A7F6503B-DE67-4CC6-88C8-AD33EE9BF7A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218843" y="177501"/>
            <a:ext cx="3332199" cy="6502998"/>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4236730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9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00B0F0"/>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AEA36D4D-8C31-4F4F-B99A-BBE2A3956CAD}"/>
              </a:ext>
            </a:extLst>
          </p:cNvPr>
          <p:cNvSpPr txBox="1"/>
          <p:nvPr/>
        </p:nvSpPr>
        <p:spPr>
          <a:xfrm>
            <a:off x="520010" y="301077"/>
            <a:ext cx="5483711" cy="1138773"/>
          </a:xfrm>
          <a:prstGeom prst="rect">
            <a:avLst/>
          </a:prstGeom>
          <a:noFill/>
        </p:spPr>
        <p:txBody>
          <a:bodyPr wrap="square" rtlCol="0">
            <a:spAutoFit/>
          </a:bodyPr>
          <a:lstStyle/>
          <a:p>
            <a:r>
              <a:rPr lang="zh-CN" altLang="en-US" sz="3600" dirty="0">
                <a:solidFill>
                  <a:schemeClr val="bg1"/>
                </a:solidFill>
              </a:rPr>
              <a:t>程序员助手</a:t>
            </a:r>
            <a:endParaRPr lang="en-US" altLang="zh-CN" sz="3600" dirty="0">
              <a:solidFill>
                <a:schemeClr val="bg1"/>
              </a:solidFill>
            </a:endParaRPr>
          </a:p>
          <a:p>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solidFill>
                <a:schemeClr val="bg1"/>
              </a:solidFill>
              <a:latin typeface="Fira Code" panose="020B0809050000020004" pitchFamily="49" charset="0"/>
              <a:cs typeface="Lucida Sans Unicode" panose="020B0602030504020204" pitchFamily="34" charset="0"/>
            </a:endParaRPr>
          </a:p>
        </p:txBody>
      </p:sp>
      <p:sp>
        <p:nvSpPr>
          <p:cNvPr id="23" name="文本框 22">
            <a:extLst>
              <a:ext uri="{FF2B5EF4-FFF2-40B4-BE49-F238E27FC236}">
                <a16:creationId xmlns:a16="http://schemas.microsoft.com/office/drawing/2014/main" id="{96B54E6A-0831-4A31-A838-4D44E3E3F21A}"/>
              </a:ext>
            </a:extLst>
          </p:cNvPr>
          <p:cNvSpPr txBox="1"/>
          <p:nvPr/>
        </p:nvSpPr>
        <p:spPr>
          <a:xfrm>
            <a:off x="7387444" y="440549"/>
            <a:ext cx="4804556" cy="523220"/>
          </a:xfrm>
          <a:prstGeom prst="rect">
            <a:avLst/>
          </a:prstGeom>
          <a:noFill/>
        </p:spPr>
        <p:txBody>
          <a:bodyPr wrap="square" rtlCol="0">
            <a:spAutoFit/>
          </a:bodyPr>
          <a:lstStyle/>
          <a:p>
            <a:r>
              <a:rPr lang="zh-CN" altLang="en-US" sz="2800" dirty="0">
                <a:solidFill>
                  <a:schemeClr val="bg1"/>
                </a:solidFill>
              </a:rPr>
              <a:t>为什么要做</a:t>
            </a:r>
            <a:r>
              <a:rPr lang="en-US" altLang="zh-CN" sz="2800" dirty="0">
                <a:solidFill>
                  <a:schemeClr val="bg1"/>
                </a:solidFill>
              </a:rPr>
              <a:t>(Flag)</a:t>
            </a:r>
            <a:r>
              <a:rPr lang="zh-CN" altLang="en-US" sz="2800" dirty="0">
                <a:solidFill>
                  <a:schemeClr val="bg1"/>
                </a:solidFill>
              </a:rPr>
              <a:t>这个软件</a:t>
            </a:r>
            <a:r>
              <a:rPr lang="en-US" altLang="zh-CN" sz="2800" dirty="0">
                <a:solidFill>
                  <a:schemeClr val="bg1"/>
                </a:solidFill>
              </a:rPr>
              <a:t>?</a:t>
            </a:r>
            <a:endParaRPr lang="zh-CN" altLang="en-US" sz="2800" dirty="0">
              <a:solidFill>
                <a:schemeClr val="bg1"/>
              </a:solidFill>
            </a:endParaRPr>
          </a:p>
        </p:txBody>
      </p:sp>
      <p:pic>
        <p:nvPicPr>
          <p:cNvPr id="2" name="图片 1">
            <a:extLst>
              <a:ext uri="{FF2B5EF4-FFF2-40B4-BE49-F238E27FC236}">
                <a16:creationId xmlns:a16="http://schemas.microsoft.com/office/drawing/2014/main" id="{C397B1B2-5F3C-4A53-9939-887C8218BC0A}"/>
              </a:ext>
            </a:extLst>
          </p:cNvPr>
          <p:cNvPicPr>
            <a:picLocks noChangeAspect="1"/>
          </p:cNvPicPr>
          <p:nvPr/>
        </p:nvPicPr>
        <p:blipFill>
          <a:blip r:embed="rId2"/>
          <a:stretch>
            <a:fillRect/>
          </a:stretch>
        </p:blipFill>
        <p:spPr>
          <a:xfrm>
            <a:off x="6760333" y="1981764"/>
            <a:ext cx="4907033" cy="2894471"/>
          </a:xfrm>
          <a:prstGeom prst="rect">
            <a:avLst/>
          </a:prstGeom>
          <a:ln>
            <a:noFill/>
          </a:ln>
          <a:effectLst>
            <a:outerShdw blurRad="190500" algn="tl" rotWithShape="0">
              <a:srgbClr val="000000">
                <a:alpha val="70000"/>
              </a:srgbClr>
            </a:outerShdw>
          </a:effectLst>
        </p:spPr>
      </p:pic>
      <p:sp>
        <p:nvSpPr>
          <p:cNvPr id="3" name="文本框 2">
            <a:extLst>
              <a:ext uri="{FF2B5EF4-FFF2-40B4-BE49-F238E27FC236}">
                <a16:creationId xmlns:a16="http://schemas.microsoft.com/office/drawing/2014/main" id="{24222E32-A274-4A58-A693-B7D2DD58DD61}"/>
              </a:ext>
            </a:extLst>
          </p:cNvPr>
          <p:cNvSpPr txBox="1"/>
          <p:nvPr/>
        </p:nvSpPr>
        <p:spPr>
          <a:xfrm>
            <a:off x="662473" y="1981764"/>
            <a:ext cx="5075854" cy="369332"/>
          </a:xfrm>
          <a:prstGeom prst="rect">
            <a:avLst/>
          </a:prstGeom>
          <a:noFill/>
        </p:spPr>
        <p:txBody>
          <a:bodyPr wrap="square" rtlCol="0">
            <a:spAutoFit/>
          </a:bodyPr>
          <a:lstStyle/>
          <a:p>
            <a:r>
              <a:rPr lang="zh-CN" altLang="en-US" dirty="0">
                <a:solidFill>
                  <a:schemeClr val="bg1"/>
                </a:solidFill>
              </a:rPr>
              <a:t>第一点：先从手机端说起</a:t>
            </a:r>
          </a:p>
        </p:txBody>
      </p:sp>
      <p:sp>
        <p:nvSpPr>
          <p:cNvPr id="6" name="文本框 5">
            <a:extLst>
              <a:ext uri="{FF2B5EF4-FFF2-40B4-BE49-F238E27FC236}">
                <a16:creationId xmlns:a16="http://schemas.microsoft.com/office/drawing/2014/main" id="{4EDBB131-6D9E-4BBB-B9F1-EB08D00ADDC0}"/>
              </a:ext>
            </a:extLst>
          </p:cNvPr>
          <p:cNvSpPr txBox="1"/>
          <p:nvPr/>
        </p:nvSpPr>
        <p:spPr>
          <a:xfrm>
            <a:off x="662473" y="3428999"/>
            <a:ext cx="5075854" cy="369332"/>
          </a:xfrm>
          <a:prstGeom prst="rect">
            <a:avLst/>
          </a:prstGeom>
          <a:noFill/>
        </p:spPr>
        <p:txBody>
          <a:bodyPr wrap="square" rtlCol="0">
            <a:spAutoFit/>
          </a:bodyPr>
          <a:lstStyle/>
          <a:p>
            <a:r>
              <a:rPr lang="zh-CN" altLang="en-US" dirty="0">
                <a:solidFill>
                  <a:schemeClr val="bg1"/>
                </a:solidFill>
              </a:rPr>
              <a:t>第二点：从</a:t>
            </a:r>
            <a:r>
              <a:rPr lang="en-US" altLang="zh-CN" dirty="0">
                <a:solidFill>
                  <a:schemeClr val="bg1"/>
                </a:solidFill>
              </a:rPr>
              <a:t>Desktop</a:t>
            </a:r>
            <a:r>
              <a:rPr lang="zh-CN" altLang="en-US" dirty="0">
                <a:solidFill>
                  <a:schemeClr val="bg1"/>
                </a:solidFill>
              </a:rPr>
              <a:t>上的某神器说起</a:t>
            </a:r>
          </a:p>
        </p:txBody>
      </p:sp>
    </p:spTree>
    <p:extLst>
      <p:ext uri="{BB962C8B-B14F-4D97-AF65-F5344CB8AC3E}">
        <p14:creationId xmlns:p14="http://schemas.microsoft.com/office/powerpoint/2010/main" val="2340556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00B0F0"/>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17B7EF4-6A54-453B-B7FF-EEC21464AD43}"/>
              </a:ext>
            </a:extLst>
          </p:cNvPr>
          <p:cNvSpPr txBox="1"/>
          <p:nvPr/>
        </p:nvSpPr>
        <p:spPr>
          <a:xfrm>
            <a:off x="700288" y="616206"/>
            <a:ext cx="5872634" cy="523220"/>
          </a:xfrm>
          <a:prstGeom prst="rect">
            <a:avLst/>
          </a:prstGeom>
          <a:noFill/>
        </p:spPr>
        <p:txBody>
          <a:bodyPr wrap="square" rtlCol="0">
            <a:spAutoFit/>
          </a:bodyPr>
          <a:lstStyle/>
          <a:p>
            <a:r>
              <a:rPr lang="zh-CN" altLang="en-US" sz="2800" dirty="0">
                <a:solidFill>
                  <a:schemeClr val="bg1"/>
                </a:solidFill>
              </a:rPr>
              <a:t>第二点：从</a:t>
            </a:r>
            <a:r>
              <a:rPr lang="en-US" altLang="zh-CN" sz="2800" dirty="0">
                <a:solidFill>
                  <a:schemeClr val="bg1"/>
                </a:solidFill>
              </a:rPr>
              <a:t>Desktop</a:t>
            </a:r>
            <a:r>
              <a:rPr lang="zh-CN" altLang="en-US" sz="2800" dirty="0">
                <a:solidFill>
                  <a:schemeClr val="bg1"/>
                </a:solidFill>
              </a:rPr>
              <a:t>上的某神器说起</a:t>
            </a:r>
          </a:p>
        </p:txBody>
      </p:sp>
      <p:sp>
        <p:nvSpPr>
          <p:cNvPr id="6" name="AutoShape 2" descr="Alfred Search">
            <a:extLst>
              <a:ext uri="{FF2B5EF4-FFF2-40B4-BE49-F238E27FC236}">
                <a16:creationId xmlns:a16="http://schemas.microsoft.com/office/drawing/2014/main" id="{6380C52F-94A0-4994-BE0D-18CA5E9F2AC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0598B803-ABEB-48C2-9FE4-8B982F9F6E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8730" y="531162"/>
            <a:ext cx="4139228" cy="2703738"/>
          </a:xfrm>
          <a:prstGeom prst="rect">
            <a:avLst/>
          </a:prstGeom>
        </p:spPr>
      </p:pic>
      <p:sp>
        <p:nvSpPr>
          <p:cNvPr id="9" name="文本框 8">
            <a:extLst>
              <a:ext uri="{FF2B5EF4-FFF2-40B4-BE49-F238E27FC236}">
                <a16:creationId xmlns:a16="http://schemas.microsoft.com/office/drawing/2014/main" id="{52C26A0F-E788-43E2-9B32-7F608E921303}"/>
              </a:ext>
            </a:extLst>
          </p:cNvPr>
          <p:cNvSpPr txBox="1"/>
          <p:nvPr/>
        </p:nvSpPr>
        <p:spPr>
          <a:xfrm>
            <a:off x="8300757" y="3234900"/>
            <a:ext cx="3055172" cy="646331"/>
          </a:xfrm>
          <a:prstGeom prst="rect">
            <a:avLst/>
          </a:prstGeom>
          <a:noFill/>
        </p:spPr>
        <p:txBody>
          <a:bodyPr wrap="square" rtlCol="0">
            <a:spAutoFit/>
          </a:bodyPr>
          <a:lstStyle/>
          <a:p>
            <a:r>
              <a:rPr lang="en-US" altLang="zh-CN" dirty="0" err="1">
                <a:solidFill>
                  <a:schemeClr val="bg1"/>
                </a:solidFill>
              </a:rPr>
              <a:t>Macos</a:t>
            </a:r>
            <a:r>
              <a:rPr lang="zh-CN" altLang="en-US" dirty="0">
                <a:solidFill>
                  <a:schemeClr val="bg1"/>
                </a:solidFill>
              </a:rPr>
              <a:t>下的独占神器：</a:t>
            </a:r>
            <a:r>
              <a:rPr lang="en-US" altLang="zh-CN" dirty="0">
                <a:solidFill>
                  <a:schemeClr val="bg1"/>
                </a:solidFill>
              </a:rPr>
              <a:t>Alfred</a:t>
            </a:r>
          </a:p>
          <a:p>
            <a:endParaRPr lang="zh-CN" altLang="en-US" dirty="0">
              <a:solidFill>
                <a:schemeClr val="bg1"/>
              </a:solidFill>
            </a:endParaRPr>
          </a:p>
        </p:txBody>
      </p:sp>
      <p:sp>
        <p:nvSpPr>
          <p:cNvPr id="11" name="AutoShape 4">
            <a:extLst>
              <a:ext uri="{FF2B5EF4-FFF2-40B4-BE49-F238E27FC236}">
                <a16:creationId xmlns:a16="http://schemas.microsoft.com/office/drawing/2014/main" id="{BE264B4B-89DF-44CB-AF2A-DDF5F59ACEB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a:extLst>
              <a:ext uri="{FF2B5EF4-FFF2-40B4-BE49-F238E27FC236}">
                <a16:creationId xmlns:a16="http://schemas.microsoft.com/office/drawing/2014/main" id="{E1EF4693-9E35-4270-B88D-28B62116D399}"/>
              </a:ext>
            </a:extLst>
          </p:cNvPr>
          <p:cNvPicPr>
            <a:picLocks noChangeAspect="1"/>
          </p:cNvPicPr>
          <p:nvPr/>
        </p:nvPicPr>
        <p:blipFill>
          <a:blip r:embed="rId3"/>
          <a:stretch>
            <a:fillRect/>
          </a:stretch>
        </p:blipFill>
        <p:spPr>
          <a:xfrm>
            <a:off x="7758730" y="3713842"/>
            <a:ext cx="4139228" cy="2224796"/>
          </a:xfrm>
          <a:prstGeom prst="rect">
            <a:avLst/>
          </a:prstGeom>
        </p:spPr>
      </p:pic>
      <p:sp>
        <p:nvSpPr>
          <p:cNvPr id="14" name="文本框 13">
            <a:extLst>
              <a:ext uri="{FF2B5EF4-FFF2-40B4-BE49-F238E27FC236}">
                <a16:creationId xmlns:a16="http://schemas.microsoft.com/office/drawing/2014/main" id="{E652F248-2CC0-4F16-B75E-BD5D595647C9}"/>
              </a:ext>
            </a:extLst>
          </p:cNvPr>
          <p:cNvSpPr txBox="1"/>
          <p:nvPr/>
        </p:nvSpPr>
        <p:spPr>
          <a:xfrm>
            <a:off x="8070909" y="6156234"/>
            <a:ext cx="3514869" cy="646331"/>
          </a:xfrm>
          <a:prstGeom prst="rect">
            <a:avLst/>
          </a:prstGeom>
          <a:noFill/>
        </p:spPr>
        <p:txBody>
          <a:bodyPr wrap="square" rtlCol="0">
            <a:spAutoFit/>
          </a:bodyPr>
          <a:lstStyle/>
          <a:p>
            <a:r>
              <a:rPr lang="en-US" altLang="zh-CN" dirty="0">
                <a:solidFill>
                  <a:schemeClr val="bg1"/>
                </a:solidFill>
              </a:rPr>
              <a:t>Windows</a:t>
            </a:r>
            <a:r>
              <a:rPr lang="zh-CN" altLang="en-US" dirty="0">
                <a:solidFill>
                  <a:schemeClr val="bg1"/>
                </a:solidFill>
              </a:rPr>
              <a:t>下类似的软件：</a:t>
            </a:r>
            <a:r>
              <a:rPr lang="en-US" altLang="zh-CN" dirty="0" err="1">
                <a:solidFill>
                  <a:schemeClr val="bg1"/>
                </a:solidFill>
              </a:rPr>
              <a:t>Wox</a:t>
            </a:r>
            <a:endParaRPr lang="en-US" altLang="zh-CN" dirty="0">
              <a:solidFill>
                <a:schemeClr val="bg1"/>
              </a:solidFill>
            </a:endParaRPr>
          </a:p>
          <a:p>
            <a:endParaRPr lang="zh-CN" altLang="en-US" dirty="0">
              <a:solidFill>
                <a:schemeClr val="bg1"/>
              </a:solidFill>
            </a:endParaRPr>
          </a:p>
        </p:txBody>
      </p:sp>
      <p:sp>
        <p:nvSpPr>
          <p:cNvPr id="16" name="文本框 15">
            <a:extLst>
              <a:ext uri="{FF2B5EF4-FFF2-40B4-BE49-F238E27FC236}">
                <a16:creationId xmlns:a16="http://schemas.microsoft.com/office/drawing/2014/main" id="{2765E6D2-DB61-4F05-9857-B837CBFA01A4}"/>
              </a:ext>
            </a:extLst>
          </p:cNvPr>
          <p:cNvSpPr txBox="1"/>
          <p:nvPr/>
        </p:nvSpPr>
        <p:spPr>
          <a:xfrm>
            <a:off x="700288" y="1710466"/>
            <a:ext cx="5243312" cy="646331"/>
          </a:xfrm>
          <a:prstGeom prst="rect">
            <a:avLst/>
          </a:prstGeom>
          <a:noFill/>
        </p:spPr>
        <p:txBody>
          <a:bodyPr wrap="square" rtlCol="0">
            <a:spAutoFit/>
          </a:bodyPr>
          <a:lstStyle/>
          <a:p>
            <a:r>
              <a:rPr lang="en-US" altLang="zh-CN" dirty="0">
                <a:solidFill>
                  <a:schemeClr val="bg1"/>
                </a:solidFill>
              </a:rPr>
              <a:t>• </a:t>
            </a:r>
            <a:r>
              <a:rPr lang="zh-CN" altLang="en-US" dirty="0">
                <a:solidFill>
                  <a:schemeClr val="bg1"/>
                </a:solidFill>
              </a:rPr>
              <a:t> </a:t>
            </a:r>
            <a:r>
              <a:rPr lang="en-US" altLang="zh-CN" dirty="0" err="1">
                <a:solidFill>
                  <a:schemeClr val="bg1"/>
                </a:solidFill>
              </a:rPr>
              <a:t>Macos</a:t>
            </a:r>
            <a:r>
              <a:rPr lang="zh-CN" altLang="en-US" dirty="0">
                <a:solidFill>
                  <a:schemeClr val="bg1"/>
                </a:solidFill>
              </a:rPr>
              <a:t>平台下有一个独占的神兵利器，我们觉得是很多程序员喜欢</a:t>
            </a:r>
            <a:r>
              <a:rPr lang="en-US" altLang="zh-CN" dirty="0" err="1">
                <a:solidFill>
                  <a:schemeClr val="bg1"/>
                </a:solidFill>
              </a:rPr>
              <a:t>macos</a:t>
            </a:r>
            <a:r>
              <a:rPr lang="zh-CN" altLang="en-US" dirty="0">
                <a:solidFill>
                  <a:schemeClr val="bg1"/>
                </a:solidFill>
              </a:rPr>
              <a:t>敲代码的一个重要理由</a:t>
            </a:r>
            <a:endParaRPr lang="en-US" altLang="zh-CN" dirty="0">
              <a:solidFill>
                <a:schemeClr val="bg1"/>
              </a:solidFill>
            </a:endParaRPr>
          </a:p>
        </p:txBody>
      </p:sp>
      <p:sp>
        <p:nvSpPr>
          <p:cNvPr id="17" name="文本框 16">
            <a:extLst>
              <a:ext uri="{FF2B5EF4-FFF2-40B4-BE49-F238E27FC236}">
                <a16:creationId xmlns:a16="http://schemas.microsoft.com/office/drawing/2014/main" id="{30189666-8C88-40F0-8E1D-9A862070893A}"/>
              </a:ext>
            </a:extLst>
          </p:cNvPr>
          <p:cNvSpPr txBox="1"/>
          <p:nvPr/>
        </p:nvSpPr>
        <p:spPr>
          <a:xfrm>
            <a:off x="714632" y="3105834"/>
            <a:ext cx="5243312" cy="646331"/>
          </a:xfrm>
          <a:prstGeom prst="rect">
            <a:avLst/>
          </a:prstGeom>
          <a:noFill/>
        </p:spPr>
        <p:txBody>
          <a:bodyPr wrap="square" rtlCol="0">
            <a:spAutoFit/>
          </a:bodyPr>
          <a:lstStyle/>
          <a:p>
            <a:r>
              <a:rPr lang="en-US" altLang="zh-CN" dirty="0">
                <a:solidFill>
                  <a:schemeClr val="bg1"/>
                </a:solidFill>
              </a:rPr>
              <a:t>• </a:t>
            </a:r>
            <a:r>
              <a:rPr lang="zh-CN" altLang="en-US" dirty="0">
                <a:solidFill>
                  <a:schemeClr val="bg1"/>
                </a:solidFill>
              </a:rPr>
              <a:t> </a:t>
            </a:r>
            <a:r>
              <a:rPr lang="en-US" altLang="zh-CN" dirty="0">
                <a:solidFill>
                  <a:schemeClr val="bg1"/>
                </a:solidFill>
              </a:rPr>
              <a:t>windows</a:t>
            </a:r>
            <a:r>
              <a:rPr lang="zh-CN" altLang="en-US" dirty="0">
                <a:solidFill>
                  <a:schemeClr val="bg1"/>
                </a:solidFill>
              </a:rPr>
              <a:t>下虽然有一个类似的神器</a:t>
            </a:r>
            <a:r>
              <a:rPr lang="en-US" altLang="zh-CN" dirty="0" err="1">
                <a:solidFill>
                  <a:schemeClr val="bg1"/>
                </a:solidFill>
              </a:rPr>
              <a:t>Wox</a:t>
            </a:r>
            <a:r>
              <a:rPr lang="zh-CN" altLang="en-US" dirty="0">
                <a:solidFill>
                  <a:schemeClr val="bg1"/>
                </a:solidFill>
              </a:rPr>
              <a:t>，但它整体来说并不如</a:t>
            </a:r>
            <a:r>
              <a:rPr lang="en-US" altLang="zh-CN" dirty="0">
                <a:solidFill>
                  <a:schemeClr val="bg1"/>
                </a:solidFill>
              </a:rPr>
              <a:t>Alfred</a:t>
            </a:r>
            <a:r>
              <a:rPr lang="zh-CN" altLang="en-US" dirty="0">
                <a:solidFill>
                  <a:schemeClr val="bg1"/>
                </a:solidFill>
              </a:rPr>
              <a:t>。</a:t>
            </a:r>
          </a:p>
        </p:txBody>
      </p:sp>
      <p:sp>
        <p:nvSpPr>
          <p:cNvPr id="18" name="文本框 17">
            <a:extLst>
              <a:ext uri="{FF2B5EF4-FFF2-40B4-BE49-F238E27FC236}">
                <a16:creationId xmlns:a16="http://schemas.microsoft.com/office/drawing/2014/main" id="{0B5C3C50-30FE-48D1-B149-E34DB1B3686D}"/>
              </a:ext>
            </a:extLst>
          </p:cNvPr>
          <p:cNvSpPr txBox="1"/>
          <p:nvPr/>
        </p:nvSpPr>
        <p:spPr>
          <a:xfrm>
            <a:off x="776488" y="2033631"/>
            <a:ext cx="5243312" cy="2585323"/>
          </a:xfrm>
          <a:prstGeom prst="rect">
            <a:avLst/>
          </a:prstGeom>
          <a:noFill/>
        </p:spPr>
        <p:txBody>
          <a:bodyPr wrap="square" rtlCol="0">
            <a:spAutoFit/>
          </a:bodyPr>
          <a:lstStyle/>
          <a:p>
            <a:r>
              <a:rPr lang="zh-CN" altLang="en-US" dirty="0">
                <a:solidFill>
                  <a:schemeClr val="bg1"/>
                </a:solidFill>
              </a:rPr>
              <a:t>于是，我们的核心</a:t>
            </a:r>
            <a:r>
              <a:rPr lang="en-US" altLang="zh-CN" dirty="0">
                <a:solidFill>
                  <a:schemeClr val="bg1"/>
                </a:solidFill>
              </a:rPr>
              <a:t>flag</a:t>
            </a:r>
            <a:r>
              <a:rPr lang="zh-CN" altLang="en-US" dirty="0">
                <a:solidFill>
                  <a:schemeClr val="bg1"/>
                </a:solidFill>
              </a:rPr>
              <a:t>功能部分</a:t>
            </a:r>
            <a:r>
              <a:rPr lang="en-US" altLang="zh-CN" dirty="0">
                <a:solidFill>
                  <a:schemeClr val="bg1"/>
                </a:solidFill>
              </a:rPr>
              <a:t>-</a:t>
            </a:r>
            <a:r>
              <a:rPr lang="zh-CN" altLang="en-US" dirty="0">
                <a:solidFill>
                  <a:schemeClr val="bg1"/>
                </a:solidFill>
              </a:rPr>
              <a:t>全功能搜索引擎，</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就是有类似这两款软件的界面交互，当我们立志要</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做出和他们拥有同样功能一样的轮子，甚至还要在</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此基础上做更多好用的轮子！让不同平台的程序员</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也可以体验到使用这种神器的快感！</a:t>
            </a:r>
          </a:p>
        </p:txBody>
      </p:sp>
    </p:spTree>
    <p:extLst>
      <p:ext uri="{BB962C8B-B14F-4D97-AF65-F5344CB8AC3E}">
        <p14:creationId xmlns:p14="http://schemas.microsoft.com/office/powerpoint/2010/main" val="194554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1000"/>
                                        <p:tgtEl>
                                          <p:spTgt spid="18"/>
                                        </p:tgtEl>
                                      </p:cBhvr>
                                    </p:animEffect>
                                    <p:anim calcmode="lin" valueType="num">
                                      <p:cBhvr>
                                        <p:cTn id="15" dur="1000" fill="hold"/>
                                        <p:tgtEl>
                                          <p:spTgt spid="18"/>
                                        </p:tgtEl>
                                        <p:attrNameLst>
                                          <p:attrName>ppt_x</p:attrName>
                                        </p:attrNameLst>
                                      </p:cBhvr>
                                      <p:tavLst>
                                        <p:tav tm="0">
                                          <p:val>
                                            <p:strVal val="#ppt_x"/>
                                          </p:val>
                                        </p:tav>
                                        <p:tav tm="100000">
                                          <p:val>
                                            <p:strVal val="#ppt_x"/>
                                          </p:val>
                                        </p:tav>
                                      </p:tavLst>
                                    </p:anim>
                                    <p:anim calcmode="lin" valueType="num">
                                      <p:cBhvr>
                                        <p:cTn id="1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00B0F0"/>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AEA36D4D-8C31-4F4F-B99A-BBE2A3956CAD}"/>
              </a:ext>
            </a:extLst>
          </p:cNvPr>
          <p:cNvSpPr txBox="1"/>
          <p:nvPr/>
        </p:nvSpPr>
        <p:spPr>
          <a:xfrm>
            <a:off x="520010" y="301077"/>
            <a:ext cx="5483711" cy="1138773"/>
          </a:xfrm>
          <a:prstGeom prst="rect">
            <a:avLst/>
          </a:prstGeom>
          <a:noFill/>
        </p:spPr>
        <p:txBody>
          <a:bodyPr wrap="square" rtlCol="0">
            <a:spAutoFit/>
          </a:bodyPr>
          <a:lstStyle/>
          <a:p>
            <a:r>
              <a:rPr lang="zh-CN" altLang="en-US" sz="3600" dirty="0">
                <a:solidFill>
                  <a:schemeClr val="bg1"/>
                </a:solidFill>
              </a:rPr>
              <a:t>程序员助手</a:t>
            </a:r>
            <a:endParaRPr lang="en-US" altLang="zh-CN" sz="3600" dirty="0">
              <a:solidFill>
                <a:schemeClr val="bg1"/>
              </a:solidFill>
            </a:endParaRPr>
          </a:p>
          <a:p>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solidFill>
                <a:schemeClr val="bg1"/>
              </a:solidFill>
              <a:latin typeface="Fira Code" panose="020B0809050000020004" pitchFamily="49" charset="0"/>
              <a:cs typeface="Lucida Sans Unicode" panose="020B0602030504020204" pitchFamily="34" charset="0"/>
            </a:endParaRPr>
          </a:p>
        </p:txBody>
      </p:sp>
      <p:sp>
        <p:nvSpPr>
          <p:cNvPr id="23" name="文本框 22">
            <a:extLst>
              <a:ext uri="{FF2B5EF4-FFF2-40B4-BE49-F238E27FC236}">
                <a16:creationId xmlns:a16="http://schemas.microsoft.com/office/drawing/2014/main" id="{96B54E6A-0831-4A31-A838-4D44E3E3F21A}"/>
              </a:ext>
            </a:extLst>
          </p:cNvPr>
          <p:cNvSpPr txBox="1"/>
          <p:nvPr/>
        </p:nvSpPr>
        <p:spPr>
          <a:xfrm>
            <a:off x="7387444" y="440549"/>
            <a:ext cx="4804556" cy="523220"/>
          </a:xfrm>
          <a:prstGeom prst="rect">
            <a:avLst/>
          </a:prstGeom>
          <a:noFill/>
        </p:spPr>
        <p:txBody>
          <a:bodyPr wrap="square" rtlCol="0">
            <a:spAutoFit/>
          </a:bodyPr>
          <a:lstStyle/>
          <a:p>
            <a:r>
              <a:rPr lang="zh-CN" altLang="en-US" sz="2800" dirty="0">
                <a:solidFill>
                  <a:schemeClr val="bg1"/>
                </a:solidFill>
              </a:rPr>
              <a:t>为什么要做</a:t>
            </a:r>
            <a:r>
              <a:rPr lang="en-US" altLang="zh-CN" sz="2800" dirty="0">
                <a:solidFill>
                  <a:schemeClr val="bg1"/>
                </a:solidFill>
              </a:rPr>
              <a:t>(Flag)</a:t>
            </a:r>
            <a:r>
              <a:rPr lang="zh-CN" altLang="en-US" sz="2800" dirty="0">
                <a:solidFill>
                  <a:schemeClr val="bg1"/>
                </a:solidFill>
              </a:rPr>
              <a:t>这个软件</a:t>
            </a:r>
            <a:r>
              <a:rPr lang="en-US" altLang="zh-CN" sz="2800" dirty="0">
                <a:solidFill>
                  <a:schemeClr val="bg1"/>
                </a:solidFill>
              </a:rPr>
              <a:t>?</a:t>
            </a:r>
            <a:endParaRPr lang="zh-CN" altLang="en-US" sz="2800" dirty="0">
              <a:solidFill>
                <a:schemeClr val="bg1"/>
              </a:solidFill>
            </a:endParaRPr>
          </a:p>
        </p:txBody>
      </p:sp>
      <p:pic>
        <p:nvPicPr>
          <p:cNvPr id="2" name="图片 1">
            <a:extLst>
              <a:ext uri="{FF2B5EF4-FFF2-40B4-BE49-F238E27FC236}">
                <a16:creationId xmlns:a16="http://schemas.microsoft.com/office/drawing/2014/main" id="{C397B1B2-5F3C-4A53-9939-887C8218BC0A}"/>
              </a:ext>
            </a:extLst>
          </p:cNvPr>
          <p:cNvPicPr>
            <a:picLocks noChangeAspect="1"/>
          </p:cNvPicPr>
          <p:nvPr/>
        </p:nvPicPr>
        <p:blipFill>
          <a:blip r:embed="rId2"/>
          <a:stretch>
            <a:fillRect/>
          </a:stretch>
        </p:blipFill>
        <p:spPr>
          <a:xfrm>
            <a:off x="6760333" y="1981764"/>
            <a:ext cx="4907033" cy="2894471"/>
          </a:xfrm>
          <a:prstGeom prst="rect">
            <a:avLst/>
          </a:prstGeom>
          <a:ln>
            <a:noFill/>
          </a:ln>
          <a:effectLst>
            <a:outerShdw blurRad="190500" algn="tl" rotWithShape="0">
              <a:srgbClr val="000000">
                <a:alpha val="70000"/>
              </a:srgbClr>
            </a:outerShdw>
          </a:effectLst>
        </p:spPr>
      </p:pic>
      <p:sp>
        <p:nvSpPr>
          <p:cNvPr id="3" name="文本框 2">
            <a:extLst>
              <a:ext uri="{FF2B5EF4-FFF2-40B4-BE49-F238E27FC236}">
                <a16:creationId xmlns:a16="http://schemas.microsoft.com/office/drawing/2014/main" id="{24222E32-A274-4A58-A693-B7D2DD58DD61}"/>
              </a:ext>
            </a:extLst>
          </p:cNvPr>
          <p:cNvSpPr txBox="1"/>
          <p:nvPr/>
        </p:nvSpPr>
        <p:spPr>
          <a:xfrm>
            <a:off x="662473" y="1981764"/>
            <a:ext cx="5075854" cy="369332"/>
          </a:xfrm>
          <a:prstGeom prst="rect">
            <a:avLst/>
          </a:prstGeom>
          <a:noFill/>
        </p:spPr>
        <p:txBody>
          <a:bodyPr wrap="square" rtlCol="0">
            <a:spAutoFit/>
          </a:bodyPr>
          <a:lstStyle/>
          <a:p>
            <a:r>
              <a:rPr lang="zh-CN" altLang="en-US" dirty="0">
                <a:solidFill>
                  <a:schemeClr val="bg1"/>
                </a:solidFill>
              </a:rPr>
              <a:t>第一点：先从手机端说起</a:t>
            </a:r>
          </a:p>
        </p:txBody>
      </p:sp>
      <p:sp>
        <p:nvSpPr>
          <p:cNvPr id="6" name="文本框 5">
            <a:extLst>
              <a:ext uri="{FF2B5EF4-FFF2-40B4-BE49-F238E27FC236}">
                <a16:creationId xmlns:a16="http://schemas.microsoft.com/office/drawing/2014/main" id="{4EDBB131-6D9E-4BBB-B9F1-EB08D00ADDC0}"/>
              </a:ext>
            </a:extLst>
          </p:cNvPr>
          <p:cNvSpPr txBox="1"/>
          <p:nvPr/>
        </p:nvSpPr>
        <p:spPr>
          <a:xfrm>
            <a:off x="662473" y="5139465"/>
            <a:ext cx="5075854" cy="369332"/>
          </a:xfrm>
          <a:prstGeom prst="rect">
            <a:avLst/>
          </a:prstGeom>
          <a:noFill/>
        </p:spPr>
        <p:txBody>
          <a:bodyPr wrap="square" rtlCol="0">
            <a:spAutoFit/>
          </a:bodyPr>
          <a:lstStyle/>
          <a:p>
            <a:r>
              <a:rPr lang="zh-CN" altLang="en-US" dirty="0">
                <a:solidFill>
                  <a:schemeClr val="bg1"/>
                </a:solidFill>
              </a:rPr>
              <a:t>第三点：从程序员习惯说起</a:t>
            </a:r>
          </a:p>
        </p:txBody>
      </p:sp>
      <p:sp>
        <p:nvSpPr>
          <p:cNvPr id="7" name="文本框 6">
            <a:extLst>
              <a:ext uri="{FF2B5EF4-FFF2-40B4-BE49-F238E27FC236}">
                <a16:creationId xmlns:a16="http://schemas.microsoft.com/office/drawing/2014/main" id="{ADE0D0A3-07D6-403C-9693-F4ABBA59D840}"/>
              </a:ext>
            </a:extLst>
          </p:cNvPr>
          <p:cNvSpPr txBox="1"/>
          <p:nvPr/>
        </p:nvSpPr>
        <p:spPr>
          <a:xfrm>
            <a:off x="662473" y="3560614"/>
            <a:ext cx="5075854" cy="369332"/>
          </a:xfrm>
          <a:prstGeom prst="rect">
            <a:avLst/>
          </a:prstGeom>
          <a:noFill/>
        </p:spPr>
        <p:txBody>
          <a:bodyPr wrap="square" rtlCol="0">
            <a:spAutoFit/>
          </a:bodyPr>
          <a:lstStyle/>
          <a:p>
            <a:r>
              <a:rPr lang="zh-CN" altLang="en-US" dirty="0">
                <a:solidFill>
                  <a:schemeClr val="bg1"/>
                </a:solidFill>
              </a:rPr>
              <a:t>第二点：从</a:t>
            </a:r>
            <a:r>
              <a:rPr lang="en-US" altLang="zh-CN" dirty="0">
                <a:solidFill>
                  <a:schemeClr val="bg1"/>
                </a:solidFill>
              </a:rPr>
              <a:t>Desktop</a:t>
            </a:r>
            <a:r>
              <a:rPr lang="zh-CN" altLang="en-US" dirty="0">
                <a:solidFill>
                  <a:schemeClr val="bg1"/>
                </a:solidFill>
              </a:rPr>
              <a:t>上的某神器说起</a:t>
            </a:r>
          </a:p>
        </p:txBody>
      </p:sp>
    </p:spTree>
    <p:extLst>
      <p:ext uri="{BB962C8B-B14F-4D97-AF65-F5344CB8AC3E}">
        <p14:creationId xmlns:p14="http://schemas.microsoft.com/office/powerpoint/2010/main" val="4158007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00B0F0"/>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DBB131-6D9E-4BBB-B9F1-EB08D00ADDC0}"/>
              </a:ext>
            </a:extLst>
          </p:cNvPr>
          <p:cNvSpPr txBox="1"/>
          <p:nvPr/>
        </p:nvSpPr>
        <p:spPr>
          <a:xfrm>
            <a:off x="651715" y="481404"/>
            <a:ext cx="5075854" cy="523220"/>
          </a:xfrm>
          <a:prstGeom prst="rect">
            <a:avLst/>
          </a:prstGeom>
          <a:noFill/>
        </p:spPr>
        <p:txBody>
          <a:bodyPr wrap="square" rtlCol="0">
            <a:spAutoFit/>
          </a:bodyPr>
          <a:lstStyle/>
          <a:p>
            <a:r>
              <a:rPr lang="zh-CN" altLang="en-US" sz="2800" dirty="0">
                <a:solidFill>
                  <a:schemeClr val="bg1"/>
                </a:solidFill>
              </a:rPr>
              <a:t>第三点：从程序员习惯说起</a:t>
            </a:r>
          </a:p>
        </p:txBody>
      </p:sp>
      <p:sp>
        <p:nvSpPr>
          <p:cNvPr id="7" name="文本框 6">
            <a:extLst>
              <a:ext uri="{FF2B5EF4-FFF2-40B4-BE49-F238E27FC236}">
                <a16:creationId xmlns:a16="http://schemas.microsoft.com/office/drawing/2014/main" id="{DBCD74B7-C416-487F-B239-AFC9A98F3D13}"/>
              </a:ext>
            </a:extLst>
          </p:cNvPr>
          <p:cNvSpPr txBox="1"/>
          <p:nvPr/>
        </p:nvSpPr>
        <p:spPr>
          <a:xfrm>
            <a:off x="885966" y="1310621"/>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程序员喜欢敲键盘</a:t>
            </a:r>
          </a:p>
        </p:txBody>
      </p:sp>
      <p:sp>
        <p:nvSpPr>
          <p:cNvPr id="8" name="文本框 7">
            <a:extLst>
              <a:ext uri="{FF2B5EF4-FFF2-40B4-BE49-F238E27FC236}">
                <a16:creationId xmlns:a16="http://schemas.microsoft.com/office/drawing/2014/main" id="{5B31AA92-8F09-4AC7-9268-90622976EA10}"/>
              </a:ext>
            </a:extLst>
          </p:cNvPr>
          <p:cNvSpPr txBox="1"/>
          <p:nvPr/>
        </p:nvSpPr>
        <p:spPr>
          <a:xfrm>
            <a:off x="885966" y="1962699"/>
            <a:ext cx="6353930"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程序员敲代码不看文档不熟练不行（</a:t>
            </a:r>
            <a:r>
              <a:rPr lang="en-US" altLang="zh-CN" sz="2000" dirty="0" err="1">
                <a:solidFill>
                  <a:schemeClr val="bg1"/>
                </a:solidFill>
              </a:rPr>
              <a:t>dalao</a:t>
            </a:r>
            <a:r>
              <a:rPr lang="zh-CN" altLang="en-US" sz="2000" dirty="0">
                <a:solidFill>
                  <a:schemeClr val="bg1"/>
                </a:solidFill>
              </a:rPr>
              <a:t>请忽视）</a:t>
            </a:r>
          </a:p>
        </p:txBody>
      </p:sp>
      <p:sp>
        <p:nvSpPr>
          <p:cNvPr id="9" name="文本框 8">
            <a:extLst>
              <a:ext uri="{FF2B5EF4-FFF2-40B4-BE49-F238E27FC236}">
                <a16:creationId xmlns:a16="http://schemas.microsoft.com/office/drawing/2014/main" id="{12C339B1-BFC8-4A52-A1F7-4B846861932C}"/>
              </a:ext>
            </a:extLst>
          </p:cNvPr>
          <p:cNvSpPr txBox="1"/>
          <p:nvPr/>
        </p:nvSpPr>
        <p:spPr>
          <a:xfrm>
            <a:off x="885966" y="3228945"/>
            <a:ext cx="7709394"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程序员遇到问题会各种搜索，迷迷糊糊间就打开了一堆网页</a:t>
            </a:r>
          </a:p>
        </p:txBody>
      </p:sp>
      <p:sp>
        <p:nvSpPr>
          <p:cNvPr id="11" name="文本框 10">
            <a:extLst>
              <a:ext uri="{FF2B5EF4-FFF2-40B4-BE49-F238E27FC236}">
                <a16:creationId xmlns:a16="http://schemas.microsoft.com/office/drawing/2014/main" id="{E61D7B69-F639-4D7A-8A05-D92380B12A4D}"/>
              </a:ext>
            </a:extLst>
          </p:cNvPr>
          <p:cNvSpPr txBox="1"/>
          <p:nvPr/>
        </p:nvSpPr>
        <p:spPr>
          <a:xfrm>
            <a:off x="885966" y="2608082"/>
            <a:ext cx="6353930"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很多程序员喜欢</a:t>
            </a:r>
            <a:r>
              <a:rPr lang="en-US" altLang="zh-CN" sz="2000" dirty="0" err="1">
                <a:solidFill>
                  <a:schemeClr val="bg1"/>
                </a:solidFill>
              </a:rPr>
              <a:t>Macbook</a:t>
            </a:r>
            <a:r>
              <a:rPr lang="zh-CN" altLang="en-US" sz="2000" dirty="0">
                <a:solidFill>
                  <a:schemeClr val="bg1"/>
                </a:solidFill>
              </a:rPr>
              <a:t>和它的</a:t>
            </a:r>
            <a:r>
              <a:rPr lang="en-US" altLang="zh-CN" sz="2000" dirty="0" err="1">
                <a:solidFill>
                  <a:schemeClr val="bg1"/>
                </a:solidFill>
              </a:rPr>
              <a:t>Macos</a:t>
            </a:r>
            <a:endParaRPr lang="zh-CN" altLang="en-US" sz="2000" dirty="0">
              <a:solidFill>
                <a:schemeClr val="bg1"/>
              </a:solidFill>
            </a:endParaRPr>
          </a:p>
        </p:txBody>
      </p:sp>
      <p:pic>
        <p:nvPicPr>
          <p:cNvPr id="1026" name="Picture 2" descr="查看源图像">
            <a:extLst>
              <a:ext uri="{FF2B5EF4-FFF2-40B4-BE49-F238E27FC236}">
                <a16:creationId xmlns:a16="http://schemas.microsoft.com/office/drawing/2014/main" id="{38D60825-69A5-4B2A-9499-8F0313171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22116">
            <a:off x="8408387" y="2937501"/>
            <a:ext cx="3430516" cy="25692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D64C6DF-61FD-4ED9-AB21-A2F596F15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897130">
            <a:off x="8169762" y="345540"/>
            <a:ext cx="2727852" cy="27303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FCC6F1FA-F71F-43E4-B500-93D99B04D9B4}"/>
              </a:ext>
            </a:extLst>
          </p:cNvPr>
          <p:cNvSpPr txBox="1"/>
          <p:nvPr/>
        </p:nvSpPr>
        <p:spPr>
          <a:xfrm>
            <a:off x="885966" y="3817073"/>
            <a:ext cx="6353930"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很多程序员在论坛、群里问问题问不出个所以然</a:t>
            </a:r>
          </a:p>
        </p:txBody>
      </p:sp>
    </p:spTree>
    <p:extLst>
      <p:ext uri="{BB962C8B-B14F-4D97-AF65-F5344CB8AC3E}">
        <p14:creationId xmlns:p14="http://schemas.microsoft.com/office/powerpoint/2010/main" val="4034397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22" presetClass="exit" presetSubtype="4" fill="hold" grpId="0" nodeType="withEffect">
                                  <p:stCondLst>
                                    <p:cond delay="0"/>
                                  </p:stCondLst>
                                  <p:childTnLst>
                                    <p:animEffect transition="out" filter="wipe(down)">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22" presetClass="exit" presetSubtype="4" fill="hold" grpId="0" nodeType="withEffect">
                                  <p:stCondLst>
                                    <p:cond delay="0"/>
                                  </p:stCondLst>
                                  <p:childTnLst>
                                    <p:animEffect transition="out" filter="wipe(down)">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00B0F0"/>
            </a:gs>
            <a:gs pos="100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4EDBB131-6D9E-4BBB-B9F1-EB08D00ADDC0}"/>
              </a:ext>
            </a:extLst>
          </p:cNvPr>
          <p:cNvSpPr txBox="1"/>
          <p:nvPr/>
        </p:nvSpPr>
        <p:spPr>
          <a:xfrm>
            <a:off x="651715" y="481404"/>
            <a:ext cx="5075854" cy="523220"/>
          </a:xfrm>
          <a:prstGeom prst="rect">
            <a:avLst/>
          </a:prstGeom>
          <a:noFill/>
        </p:spPr>
        <p:txBody>
          <a:bodyPr wrap="square" rtlCol="0">
            <a:spAutoFit/>
          </a:bodyPr>
          <a:lstStyle/>
          <a:p>
            <a:r>
              <a:rPr lang="zh-CN" altLang="en-US" sz="2800" dirty="0">
                <a:solidFill>
                  <a:schemeClr val="bg1"/>
                </a:solidFill>
              </a:rPr>
              <a:t>总结</a:t>
            </a:r>
          </a:p>
        </p:txBody>
      </p:sp>
      <p:sp>
        <p:nvSpPr>
          <p:cNvPr id="7" name="文本框 6">
            <a:extLst>
              <a:ext uri="{FF2B5EF4-FFF2-40B4-BE49-F238E27FC236}">
                <a16:creationId xmlns:a16="http://schemas.microsoft.com/office/drawing/2014/main" id="{DBCD74B7-C416-487F-B239-AFC9A98F3D13}"/>
              </a:ext>
            </a:extLst>
          </p:cNvPr>
          <p:cNvSpPr txBox="1"/>
          <p:nvPr/>
        </p:nvSpPr>
        <p:spPr>
          <a:xfrm>
            <a:off x="885966" y="1310621"/>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我们的想法便是整合优化常用的小工具</a:t>
            </a:r>
          </a:p>
        </p:txBody>
      </p:sp>
      <p:sp>
        <p:nvSpPr>
          <p:cNvPr id="8" name="文本框 7">
            <a:extLst>
              <a:ext uri="{FF2B5EF4-FFF2-40B4-BE49-F238E27FC236}">
                <a16:creationId xmlns:a16="http://schemas.microsoft.com/office/drawing/2014/main" id="{5B31AA92-8F09-4AC7-9268-90622976EA10}"/>
              </a:ext>
            </a:extLst>
          </p:cNvPr>
          <p:cNvSpPr txBox="1"/>
          <p:nvPr/>
        </p:nvSpPr>
        <p:spPr>
          <a:xfrm>
            <a:off x="885965" y="1962699"/>
            <a:ext cx="8677583"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我们的想法便是让程序员不再开一堆浏览器页面去寻找文档和问题的解答</a:t>
            </a:r>
          </a:p>
        </p:txBody>
      </p:sp>
      <p:sp>
        <p:nvSpPr>
          <p:cNvPr id="9" name="文本框 8">
            <a:extLst>
              <a:ext uri="{FF2B5EF4-FFF2-40B4-BE49-F238E27FC236}">
                <a16:creationId xmlns:a16="http://schemas.microsoft.com/office/drawing/2014/main" id="{12C339B1-BFC8-4A52-A1F7-4B846861932C}"/>
              </a:ext>
            </a:extLst>
          </p:cNvPr>
          <p:cNvSpPr txBox="1"/>
          <p:nvPr/>
        </p:nvSpPr>
        <p:spPr>
          <a:xfrm>
            <a:off x="885966" y="3228945"/>
            <a:ext cx="8311822"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我们的想法便是借助</a:t>
            </a:r>
            <a:r>
              <a:rPr lang="en-US" altLang="zh-CN" sz="2000" dirty="0">
                <a:solidFill>
                  <a:schemeClr val="bg1"/>
                </a:solidFill>
              </a:rPr>
              <a:t>Azure</a:t>
            </a:r>
            <a:r>
              <a:rPr lang="zh-CN" altLang="en-US" sz="2000" dirty="0">
                <a:solidFill>
                  <a:schemeClr val="bg1"/>
                </a:solidFill>
              </a:rPr>
              <a:t>这样的云计算平台去做一些现代化的功能</a:t>
            </a:r>
          </a:p>
        </p:txBody>
      </p:sp>
      <p:sp>
        <p:nvSpPr>
          <p:cNvPr id="11" name="文本框 10">
            <a:extLst>
              <a:ext uri="{FF2B5EF4-FFF2-40B4-BE49-F238E27FC236}">
                <a16:creationId xmlns:a16="http://schemas.microsoft.com/office/drawing/2014/main" id="{E61D7B69-F639-4D7A-8A05-D92380B12A4D}"/>
              </a:ext>
            </a:extLst>
          </p:cNvPr>
          <p:cNvSpPr txBox="1"/>
          <p:nvPr/>
        </p:nvSpPr>
        <p:spPr>
          <a:xfrm>
            <a:off x="885966" y="2608082"/>
            <a:ext cx="11915634"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我们的想法便是借鉴优秀的某独占软件，并且跨平台让所有程序员都能用到</a:t>
            </a:r>
          </a:p>
        </p:txBody>
      </p:sp>
      <p:sp>
        <p:nvSpPr>
          <p:cNvPr id="14" name="文本框 13">
            <a:extLst>
              <a:ext uri="{FF2B5EF4-FFF2-40B4-BE49-F238E27FC236}">
                <a16:creationId xmlns:a16="http://schemas.microsoft.com/office/drawing/2014/main" id="{FCC6F1FA-F71F-43E4-B500-93D99B04D9B4}"/>
              </a:ext>
            </a:extLst>
          </p:cNvPr>
          <p:cNvSpPr txBox="1"/>
          <p:nvPr/>
        </p:nvSpPr>
        <p:spPr>
          <a:xfrm>
            <a:off x="885965" y="4937312"/>
            <a:ext cx="10291229"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我们的软件前后端都是开源的，目前没有开源协议，可以随意复制或者贡献你的想法</a:t>
            </a:r>
          </a:p>
        </p:txBody>
      </p:sp>
      <p:sp>
        <p:nvSpPr>
          <p:cNvPr id="10" name="文本框 9">
            <a:extLst>
              <a:ext uri="{FF2B5EF4-FFF2-40B4-BE49-F238E27FC236}">
                <a16:creationId xmlns:a16="http://schemas.microsoft.com/office/drawing/2014/main" id="{C3F0EBF9-62A6-4926-9553-8EFF5F31B1E4}"/>
              </a:ext>
            </a:extLst>
          </p:cNvPr>
          <p:cNvSpPr txBox="1"/>
          <p:nvPr/>
        </p:nvSpPr>
        <p:spPr>
          <a:xfrm>
            <a:off x="885965" y="3843114"/>
            <a:ext cx="8311822"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我们的想法便是将以上想法合在一起，做成一个功能完备的辅助型软件</a:t>
            </a:r>
          </a:p>
        </p:txBody>
      </p:sp>
      <p:sp>
        <p:nvSpPr>
          <p:cNvPr id="12" name="文本框 11">
            <a:extLst>
              <a:ext uri="{FF2B5EF4-FFF2-40B4-BE49-F238E27FC236}">
                <a16:creationId xmlns:a16="http://schemas.microsoft.com/office/drawing/2014/main" id="{18EFE9B2-60DB-42E7-9A51-E05A121437C3}"/>
              </a:ext>
            </a:extLst>
          </p:cNvPr>
          <p:cNvSpPr txBox="1"/>
          <p:nvPr/>
        </p:nvSpPr>
        <p:spPr>
          <a:xfrm>
            <a:off x="2679228" y="5853376"/>
            <a:ext cx="6518559" cy="523220"/>
          </a:xfrm>
          <a:prstGeom prst="rect">
            <a:avLst/>
          </a:prstGeom>
          <a:noFill/>
        </p:spPr>
        <p:txBody>
          <a:bodyPr wrap="square" rtlCol="0">
            <a:spAutoFit/>
          </a:bodyPr>
          <a:lstStyle/>
          <a:p>
            <a:r>
              <a:rPr lang="zh-CN" altLang="en-US" sz="2800" dirty="0">
                <a:solidFill>
                  <a:schemeClr val="bg1"/>
                </a:solidFill>
              </a:rPr>
              <a:t>提高效率，程序员也可以</a:t>
            </a:r>
            <a:r>
              <a:rPr lang="en-US" altLang="zh-CN" sz="2800" dirty="0">
                <a:solidFill>
                  <a:schemeClr val="bg1"/>
                </a:solidFill>
              </a:rPr>
              <a:t>Better for Life</a:t>
            </a:r>
            <a:r>
              <a:rPr lang="zh-CN" altLang="en-US" sz="2800" dirty="0">
                <a:solidFill>
                  <a:schemeClr val="bg1"/>
                </a:solidFill>
              </a:rPr>
              <a:t>！</a:t>
            </a:r>
          </a:p>
        </p:txBody>
      </p:sp>
      <p:sp>
        <p:nvSpPr>
          <p:cNvPr id="13" name="文本框 12">
            <a:extLst>
              <a:ext uri="{FF2B5EF4-FFF2-40B4-BE49-F238E27FC236}">
                <a16:creationId xmlns:a16="http://schemas.microsoft.com/office/drawing/2014/main" id="{0F118EF7-A96A-457F-BBEF-88D1632AFC26}"/>
              </a:ext>
            </a:extLst>
          </p:cNvPr>
          <p:cNvSpPr txBox="1"/>
          <p:nvPr/>
        </p:nvSpPr>
        <p:spPr>
          <a:xfrm>
            <a:off x="885965" y="4390213"/>
            <a:ext cx="9678044"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 商业化方面，也是可以，比如在用户系统及问答系统上改改，还是很有钱景的</a:t>
            </a:r>
          </a:p>
        </p:txBody>
      </p:sp>
    </p:spTree>
    <p:extLst>
      <p:ext uri="{BB962C8B-B14F-4D97-AF65-F5344CB8AC3E}">
        <p14:creationId xmlns:p14="http://schemas.microsoft.com/office/powerpoint/2010/main" val="1482609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80">
                                          <p:stCondLst>
                                            <p:cond delay="0"/>
                                          </p:stCondLst>
                                        </p:cTn>
                                        <p:tgtEl>
                                          <p:spTgt spid="12"/>
                                        </p:tgtEl>
                                      </p:cBhvr>
                                    </p:animEffect>
                                    <p:anim calcmode="lin" valueType="num">
                                      <p:cBhvr>
                                        <p:cTn id="45"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50" dur="26">
                                          <p:stCondLst>
                                            <p:cond delay="650"/>
                                          </p:stCondLst>
                                        </p:cTn>
                                        <p:tgtEl>
                                          <p:spTgt spid="12"/>
                                        </p:tgtEl>
                                      </p:cBhvr>
                                      <p:to x="100000" y="60000"/>
                                    </p:animScale>
                                    <p:animScale>
                                      <p:cBhvr>
                                        <p:cTn id="51" dur="166" decel="50000">
                                          <p:stCondLst>
                                            <p:cond delay="676"/>
                                          </p:stCondLst>
                                        </p:cTn>
                                        <p:tgtEl>
                                          <p:spTgt spid="12"/>
                                        </p:tgtEl>
                                      </p:cBhvr>
                                      <p:to x="100000" y="100000"/>
                                    </p:animScale>
                                    <p:animScale>
                                      <p:cBhvr>
                                        <p:cTn id="52" dur="26">
                                          <p:stCondLst>
                                            <p:cond delay="1312"/>
                                          </p:stCondLst>
                                        </p:cTn>
                                        <p:tgtEl>
                                          <p:spTgt spid="12"/>
                                        </p:tgtEl>
                                      </p:cBhvr>
                                      <p:to x="100000" y="80000"/>
                                    </p:animScale>
                                    <p:animScale>
                                      <p:cBhvr>
                                        <p:cTn id="53" dur="166" decel="50000">
                                          <p:stCondLst>
                                            <p:cond delay="1338"/>
                                          </p:stCondLst>
                                        </p:cTn>
                                        <p:tgtEl>
                                          <p:spTgt spid="12"/>
                                        </p:tgtEl>
                                      </p:cBhvr>
                                      <p:to x="100000" y="100000"/>
                                    </p:animScale>
                                    <p:animScale>
                                      <p:cBhvr>
                                        <p:cTn id="54" dur="26">
                                          <p:stCondLst>
                                            <p:cond delay="1642"/>
                                          </p:stCondLst>
                                        </p:cTn>
                                        <p:tgtEl>
                                          <p:spTgt spid="12"/>
                                        </p:tgtEl>
                                      </p:cBhvr>
                                      <p:to x="100000" y="90000"/>
                                    </p:animScale>
                                    <p:animScale>
                                      <p:cBhvr>
                                        <p:cTn id="55" dur="166" decel="50000">
                                          <p:stCondLst>
                                            <p:cond delay="1668"/>
                                          </p:stCondLst>
                                        </p:cTn>
                                        <p:tgtEl>
                                          <p:spTgt spid="12"/>
                                        </p:tgtEl>
                                      </p:cBhvr>
                                      <p:to x="100000" y="100000"/>
                                    </p:animScale>
                                    <p:animScale>
                                      <p:cBhvr>
                                        <p:cTn id="56" dur="26">
                                          <p:stCondLst>
                                            <p:cond delay="1808"/>
                                          </p:stCondLst>
                                        </p:cTn>
                                        <p:tgtEl>
                                          <p:spTgt spid="12"/>
                                        </p:tgtEl>
                                      </p:cBhvr>
                                      <p:to x="100000" y="95000"/>
                                    </p:animScale>
                                    <p:animScale>
                                      <p:cBhvr>
                                        <p:cTn id="57"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4" grpId="0"/>
      <p:bldP spid="10"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E3262"/>
        </a:soli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1FD2ED7-B3C1-4006-8A0A-B62CBCAFC2F1}"/>
              </a:ext>
            </a:extLst>
          </p:cNvPr>
          <p:cNvSpPr txBox="1"/>
          <p:nvPr/>
        </p:nvSpPr>
        <p:spPr>
          <a:xfrm>
            <a:off x="834595" y="2019747"/>
            <a:ext cx="6459089" cy="523220"/>
          </a:xfrm>
          <a:prstGeom prst="rect">
            <a:avLst/>
          </a:prstGeom>
          <a:noFill/>
        </p:spPr>
        <p:txBody>
          <a:bodyPr wrap="square" rtlCol="0">
            <a:spAutoFit/>
          </a:bodyPr>
          <a:lstStyle/>
          <a:p>
            <a:r>
              <a:rPr lang="zh-CN" altLang="en-US" sz="2800" dirty="0">
                <a:solidFill>
                  <a:schemeClr val="bg1"/>
                </a:solidFill>
              </a:rPr>
              <a:t>但是，没有做完，很遗憾，很抱歉</a:t>
            </a:r>
          </a:p>
        </p:txBody>
      </p:sp>
      <p:sp>
        <p:nvSpPr>
          <p:cNvPr id="5" name="文本框 4">
            <a:extLst>
              <a:ext uri="{FF2B5EF4-FFF2-40B4-BE49-F238E27FC236}">
                <a16:creationId xmlns:a16="http://schemas.microsoft.com/office/drawing/2014/main" id="{4FB1369F-0EF9-4556-AFEE-1D2C5B62F1DB}"/>
              </a:ext>
            </a:extLst>
          </p:cNvPr>
          <p:cNvSpPr txBox="1"/>
          <p:nvPr/>
        </p:nvSpPr>
        <p:spPr>
          <a:xfrm>
            <a:off x="834595" y="3429000"/>
            <a:ext cx="10811435" cy="1815882"/>
          </a:xfrm>
          <a:prstGeom prst="rect">
            <a:avLst/>
          </a:prstGeom>
          <a:noFill/>
        </p:spPr>
        <p:txBody>
          <a:bodyPr wrap="square" rtlCol="0">
            <a:spAutoFit/>
          </a:bodyPr>
          <a:lstStyle/>
          <a:p>
            <a:r>
              <a:rPr lang="zh-CN" altLang="en-US" sz="2800" dirty="0">
                <a:solidFill>
                  <a:schemeClr val="bg1"/>
                </a:solidFill>
              </a:rPr>
              <a:t>最后，感谢各位看我们队伍表达自己的</a:t>
            </a:r>
            <a:r>
              <a:rPr lang="en-US" altLang="zh-CN" sz="2800" dirty="0">
                <a:solidFill>
                  <a:schemeClr val="bg1"/>
                </a:solidFill>
              </a:rPr>
              <a:t>idea</a:t>
            </a:r>
            <a:r>
              <a:rPr lang="zh-CN" altLang="en-US" sz="2800" dirty="0">
                <a:solidFill>
                  <a:schemeClr val="bg1"/>
                </a:solidFill>
              </a:rPr>
              <a:t>，</a:t>
            </a:r>
            <a:endParaRPr lang="en-US" altLang="zh-CN" sz="2800" dirty="0">
              <a:solidFill>
                <a:schemeClr val="bg1"/>
              </a:solidFill>
            </a:endParaRPr>
          </a:p>
          <a:p>
            <a:endParaRPr lang="en-US" altLang="zh-CN" sz="2800" dirty="0">
              <a:solidFill>
                <a:schemeClr val="bg1"/>
              </a:solidFill>
            </a:endParaRPr>
          </a:p>
          <a:p>
            <a:endParaRPr lang="en-US" altLang="zh-CN" sz="2800" dirty="0">
              <a:solidFill>
                <a:schemeClr val="bg1"/>
              </a:solidFill>
            </a:endParaRPr>
          </a:p>
          <a:p>
            <a:r>
              <a:rPr lang="zh-CN" altLang="en-US" sz="2800" dirty="0">
                <a:solidFill>
                  <a:schemeClr val="bg1"/>
                </a:solidFill>
              </a:rPr>
              <a:t>我们后续也会持续更新这个项目！</a:t>
            </a:r>
          </a:p>
        </p:txBody>
      </p:sp>
    </p:spTree>
    <p:extLst>
      <p:ext uri="{BB962C8B-B14F-4D97-AF65-F5344CB8AC3E}">
        <p14:creationId xmlns:p14="http://schemas.microsoft.com/office/powerpoint/2010/main" val="294077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rgbClr val="00B0F0"/>
            </a:gs>
            <a:gs pos="43000">
              <a:srgbClr val="7030A0"/>
            </a:gs>
          </a:gsLst>
          <a:path path="circle">
            <a:fillToRect l="100000" b="100000"/>
          </a:path>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DE57D2-ED60-4AC1-B0DB-1CBE8956FAE4}"/>
              </a:ext>
            </a:extLst>
          </p:cNvPr>
          <p:cNvSpPr txBox="1"/>
          <p:nvPr/>
        </p:nvSpPr>
        <p:spPr>
          <a:xfrm>
            <a:off x="615821" y="463039"/>
            <a:ext cx="5096069" cy="584775"/>
          </a:xfrm>
          <a:prstGeom prst="rect">
            <a:avLst/>
          </a:prstGeom>
          <a:noFill/>
        </p:spPr>
        <p:txBody>
          <a:bodyPr wrap="square" rtlCol="0">
            <a:spAutoFit/>
          </a:bodyPr>
          <a:lstStyle/>
          <a:p>
            <a:r>
              <a:rPr lang="zh-CN" altLang="en-US" sz="3200" dirty="0">
                <a:solidFill>
                  <a:schemeClr val="bg1"/>
                </a:solidFill>
              </a:rPr>
              <a:t>今天，我们先谈论一个话题</a:t>
            </a:r>
          </a:p>
        </p:txBody>
      </p:sp>
      <p:sp>
        <p:nvSpPr>
          <p:cNvPr id="5" name="文本框 4">
            <a:extLst>
              <a:ext uri="{FF2B5EF4-FFF2-40B4-BE49-F238E27FC236}">
                <a16:creationId xmlns:a16="http://schemas.microsoft.com/office/drawing/2014/main" id="{92CC8203-8FE4-4446-B4A2-E0A05E84A29F}"/>
              </a:ext>
            </a:extLst>
          </p:cNvPr>
          <p:cNvSpPr txBox="1"/>
          <p:nvPr/>
        </p:nvSpPr>
        <p:spPr>
          <a:xfrm>
            <a:off x="569161" y="1137385"/>
            <a:ext cx="5598367" cy="461665"/>
          </a:xfrm>
          <a:prstGeom prst="rect">
            <a:avLst/>
          </a:prstGeom>
          <a:noFill/>
        </p:spPr>
        <p:txBody>
          <a:bodyPr wrap="square" rtlCol="0">
            <a:spAutoFit/>
          </a:bodyPr>
          <a:lstStyle/>
          <a:p>
            <a:r>
              <a:rPr lang="en-US" altLang="zh-CN" sz="2400" dirty="0">
                <a:solidFill>
                  <a:schemeClr val="bg1"/>
                </a:solidFill>
              </a:rPr>
              <a:t> </a:t>
            </a:r>
            <a:r>
              <a:rPr lang="zh-CN" altLang="en-US" sz="2400" dirty="0">
                <a:solidFill>
                  <a:schemeClr val="bg1"/>
                </a:solidFill>
              </a:rPr>
              <a:t>这个话题便是我们自己 </a:t>
            </a:r>
            <a:r>
              <a:rPr lang="en-US" altLang="zh-CN" sz="2400" dirty="0">
                <a:solidFill>
                  <a:schemeClr val="bg1"/>
                </a:solidFill>
              </a:rPr>
              <a:t>– </a:t>
            </a:r>
            <a:r>
              <a:rPr lang="zh-CN" altLang="en-US" sz="2400" dirty="0">
                <a:solidFill>
                  <a:schemeClr val="bg1"/>
                </a:solidFill>
              </a:rPr>
              <a:t>程序员</a:t>
            </a:r>
          </a:p>
        </p:txBody>
      </p:sp>
      <p:sp>
        <p:nvSpPr>
          <p:cNvPr id="6" name="文本框 5">
            <a:extLst>
              <a:ext uri="{FF2B5EF4-FFF2-40B4-BE49-F238E27FC236}">
                <a16:creationId xmlns:a16="http://schemas.microsoft.com/office/drawing/2014/main" id="{A6741D56-B9A7-4CF6-B892-03B67BB58E70}"/>
              </a:ext>
            </a:extLst>
          </p:cNvPr>
          <p:cNvSpPr txBox="1"/>
          <p:nvPr/>
        </p:nvSpPr>
        <p:spPr>
          <a:xfrm>
            <a:off x="802432" y="1791258"/>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这个职业里的人群普遍是喜欢计算机才入的门</a:t>
            </a:r>
          </a:p>
        </p:txBody>
      </p:sp>
      <p:sp>
        <p:nvSpPr>
          <p:cNvPr id="7" name="文本框 6">
            <a:extLst>
              <a:ext uri="{FF2B5EF4-FFF2-40B4-BE49-F238E27FC236}">
                <a16:creationId xmlns:a16="http://schemas.microsoft.com/office/drawing/2014/main" id="{CEA9D5BB-F4B1-4FD2-BE82-67045C29D1A8}"/>
              </a:ext>
            </a:extLst>
          </p:cNvPr>
          <p:cNvSpPr txBox="1"/>
          <p:nvPr/>
        </p:nvSpPr>
        <p:spPr>
          <a:xfrm>
            <a:off x="802431" y="2211689"/>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这是一个令他行羡慕的想转行的高薪职业</a:t>
            </a:r>
          </a:p>
        </p:txBody>
      </p:sp>
      <p:sp>
        <p:nvSpPr>
          <p:cNvPr id="8" name="文本框 7">
            <a:extLst>
              <a:ext uri="{FF2B5EF4-FFF2-40B4-BE49-F238E27FC236}">
                <a16:creationId xmlns:a16="http://schemas.microsoft.com/office/drawing/2014/main" id="{003649D5-F263-44EB-9EF4-FEA0A6A9EDEF}"/>
              </a:ext>
            </a:extLst>
          </p:cNvPr>
          <p:cNvSpPr txBox="1"/>
          <p:nvPr/>
        </p:nvSpPr>
        <p:spPr>
          <a:xfrm>
            <a:off x="802430" y="2632120"/>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这是一个充满着创造、科技风味的职业</a:t>
            </a:r>
          </a:p>
        </p:txBody>
      </p:sp>
      <p:sp>
        <p:nvSpPr>
          <p:cNvPr id="10" name="文本框 9">
            <a:extLst>
              <a:ext uri="{FF2B5EF4-FFF2-40B4-BE49-F238E27FC236}">
                <a16:creationId xmlns:a16="http://schemas.microsoft.com/office/drawing/2014/main" id="{A8F423B3-5A15-4FAB-9767-CC0D742719DF}"/>
              </a:ext>
            </a:extLst>
          </p:cNvPr>
          <p:cNvSpPr txBox="1"/>
          <p:nvPr/>
        </p:nvSpPr>
        <p:spPr>
          <a:xfrm>
            <a:off x="802429" y="3072872"/>
            <a:ext cx="5598367" cy="646331"/>
          </a:xfrm>
          <a:prstGeom prst="rect">
            <a:avLst/>
          </a:prstGeom>
          <a:noFill/>
        </p:spPr>
        <p:txBody>
          <a:bodyPr wrap="square" rtlCol="0">
            <a:spAutoFit/>
          </a:bodyPr>
          <a:lstStyle/>
          <a:p>
            <a:r>
              <a:rPr lang="en-US" altLang="zh-CN" sz="3600" dirty="0">
                <a:solidFill>
                  <a:schemeClr val="bg1"/>
                </a:solidFill>
              </a:rPr>
              <a:t>•  </a:t>
            </a:r>
            <a:r>
              <a:rPr lang="zh-CN" altLang="en-US" sz="3600" dirty="0">
                <a:solidFill>
                  <a:schemeClr val="bg1"/>
                </a:solidFill>
              </a:rPr>
              <a:t>这是一个炫酷的职业！</a:t>
            </a:r>
          </a:p>
        </p:txBody>
      </p:sp>
      <p:sp>
        <p:nvSpPr>
          <p:cNvPr id="2" name="文本框 1">
            <a:extLst>
              <a:ext uri="{FF2B5EF4-FFF2-40B4-BE49-F238E27FC236}">
                <a16:creationId xmlns:a16="http://schemas.microsoft.com/office/drawing/2014/main" id="{7B2F2B0C-C989-484A-97BB-6C3829339D25}"/>
              </a:ext>
            </a:extLst>
          </p:cNvPr>
          <p:cNvSpPr txBox="1"/>
          <p:nvPr/>
        </p:nvSpPr>
        <p:spPr>
          <a:xfrm>
            <a:off x="12101932" y="3901523"/>
            <a:ext cx="11078880" cy="2246769"/>
          </a:xfrm>
          <a:prstGeom prst="rect">
            <a:avLst/>
          </a:prstGeom>
          <a:noFill/>
        </p:spPr>
        <p:txBody>
          <a:bodyPr wrap="square" rtlCol="0">
            <a:spAutoFit/>
          </a:bodyPr>
          <a:lstStyle/>
          <a:p>
            <a:r>
              <a:rPr lang="zh-CN" altLang="en-US" sz="2800" dirty="0">
                <a:solidFill>
                  <a:schemeClr val="bg1"/>
                </a:solidFill>
              </a:rPr>
              <a:t>程序员牛逼！         炫酷如我，代码如风</a:t>
            </a:r>
            <a:r>
              <a:rPr lang="en-US" altLang="zh-CN" sz="2800" dirty="0">
                <a:solidFill>
                  <a:schemeClr val="bg1"/>
                </a:solidFill>
              </a:rPr>
              <a:t>!           c/</a:t>
            </a:r>
            <a:r>
              <a:rPr lang="en-US" altLang="zh-CN" sz="2800" dirty="0" err="1">
                <a:solidFill>
                  <a:schemeClr val="bg1"/>
                </a:solidFill>
              </a:rPr>
              <a:t>c++</a:t>
            </a:r>
            <a:r>
              <a:rPr lang="zh-CN" altLang="en-US" sz="2800" dirty="0">
                <a:solidFill>
                  <a:schemeClr val="bg1"/>
                </a:solidFill>
              </a:rPr>
              <a:t>天下第一！</a:t>
            </a:r>
            <a:r>
              <a:rPr lang="en-US" altLang="zh-CN" sz="2800" dirty="0"/>
              <a:t>	</a:t>
            </a:r>
            <a:r>
              <a:rPr lang="zh-CN" altLang="en-US" sz="2800" dirty="0">
                <a:solidFill>
                  <a:srgbClr val="FF0000"/>
                </a:solidFill>
              </a:rPr>
              <a:t>程序员万岁！                     </a:t>
            </a:r>
            <a:r>
              <a:rPr lang="zh-CN" altLang="en-US" sz="2800" dirty="0">
                <a:solidFill>
                  <a:schemeClr val="bg1"/>
                </a:solidFill>
              </a:rPr>
              <a:t>抱歉，我用汇编上分🤭</a:t>
            </a:r>
            <a:endParaRPr lang="en-US" altLang="zh-CN" sz="2800" dirty="0">
              <a:solidFill>
                <a:srgbClr val="FF0000"/>
              </a:solidFill>
            </a:endParaRPr>
          </a:p>
          <a:p>
            <a:r>
              <a:rPr lang="en-US" altLang="zh-CN" sz="2800" dirty="0"/>
              <a:t>		  </a:t>
            </a:r>
            <a:r>
              <a:rPr lang="en-US" altLang="zh-CN" sz="2800" dirty="0">
                <a:solidFill>
                  <a:srgbClr val="002060"/>
                </a:solidFill>
              </a:rPr>
              <a:t>PHP</a:t>
            </a:r>
            <a:r>
              <a:rPr lang="zh-CN" altLang="en-US" sz="2800" dirty="0">
                <a:solidFill>
                  <a:srgbClr val="002060"/>
                </a:solidFill>
              </a:rPr>
              <a:t>天下第一！                                   我的代码最骚气！</a:t>
            </a:r>
            <a:endParaRPr lang="en-US" altLang="zh-CN" sz="2800" dirty="0">
              <a:solidFill>
                <a:srgbClr val="002060"/>
              </a:solidFill>
            </a:endParaRPr>
          </a:p>
          <a:p>
            <a:r>
              <a:rPr lang="en-US" altLang="zh-CN" sz="2800" dirty="0"/>
              <a:t>     </a:t>
            </a:r>
            <a:r>
              <a:rPr lang="en-US" altLang="zh-CN" sz="2800" dirty="0">
                <a:solidFill>
                  <a:srgbClr val="FFC000"/>
                </a:solidFill>
              </a:rPr>
              <a:t>java</a:t>
            </a:r>
            <a:r>
              <a:rPr lang="zh-CN" altLang="en-US" sz="2800" dirty="0">
                <a:solidFill>
                  <a:srgbClr val="FFC000"/>
                </a:solidFill>
              </a:rPr>
              <a:t>天下第一 ！</a:t>
            </a:r>
            <a:r>
              <a:rPr lang="en-US" altLang="zh-CN" sz="2800" dirty="0"/>
              <a:t>	</a:t>
            </a:r>
            <a:r>
              <a:rPr lang="en-US" altLang="zh-CN" sz="2800" dirty="0">
                <a:solidFill>
                  <a:srgbClr val="00B050"/>
                </a:solidFill>
              </a:rPr>
              <a:t>C#</a:t>
            </a:r>
            <a:r>
              <a:rPr lang="zh-CN" altLang="en-US" sz="2800" dirty="0">
                <a:solidFill>
                  <a:srgbClr val="00B050"/>
                </a:solidFill>
              </a:rPr>
              <a:t>天下第一！</a:t>
            </a:r>
            <a:endParaRPr lang="en-US" altLang="zh-CN" sz="2800" dirty="0">
              <a:solidFill>
                <a:schemeClr val="bg1"/>
              </a:solidFill>
            </a:endParaRPr>
          </a:p>
          <a:p>
            <a:r>
              <a:rPr lang="en-US" altLang="zh-CN" sz="2800" dirty="0">
                <a:solidFill>
                  <a:schemeClr val="bg1"/>
                </a:solidFill>
              </a:rPr>
              <a:t>    Js</a:t>
            </a:r>
            <a:r>
              <a:rPr lang="zh-CN" altLang="en-US" sz="2800" dirty="0">
                <a:solidFill>
                  <a:schemeClr val="bg1"/>
                </a:solidFill>
              </a:rPr>
              <a:t>无敌天下！                         人生苦短，我用</a:t>
            </a:r>
            <a:r>
              <a:rPr lang="en-US" altLang="zh-CN" sz="2800" dirty="0">
                <a:solidFill>
                  <a:schemeClr val="bg1"/>
                </a:solidFill>
              </a:rPr>
              <a:t>Python</a:t>
            </a:r>
            <a:endParaRPr lang="en-US" altLang="zh-CN" sz="2800" dirty="0">
              <a:solidFill>
                <a:srgbClr val="00B050"/>
              </a:solidFill>
            </a:endParaRPr>
          </a:p>
        </p:txBody>
      </p:sp>
    </p:spTree>
    <p:extLst>
      <p:ext uri="{BB962C8B-B14F-4D97-AF65-F5344CB8AC3E}">
        <p14:creationId xmlns:p14="http://schemas.microsoft.com/office/powerpoint/2010/main" val="2959228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0">
        <p159:morph option="byObjec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5E-6 1.11111E-6 L -1.90313 -0.01736 " pathEditMode="relative" rAng="0" ptsTypes="AA">
                                      <p:cBhvr>
                                        <p:cTn id="6" dur="7000" fill="hold"/>
                                        <p:tgtEl>
                                          <p:spTgt spid="2"/>
                                        </p:tgtEl>
                                        <p:attrNameLst>
                                          <p:attrName>ppt_x</p:attrName>
                                          <p:attrName>ppt_y</p:attrName>
                                        </p:attrNameLst>
                                      </p:cBhvr>
                                      <p:rCtr x="-95156" y="-8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356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E3262"/>
        </a:solidFill>
        <a:effectLst/>
      </p:bgPr>
    </p:bg>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2E0BBFF4-2430-4E4E-8CF7-0A6B56D3EE19}"/>
              </a:ext>
            </a:extLst>
          </p:cNvPr>
          <p:cNvSpPr txBox="1"/>
          <p:nvPr/>
        </p:nvSpPr>
        <p:spPr>
          <a:xfrm>
            <a:off x="999931" y="686368"/>
            <a:ext cx="5096069" cy="584775"/>
          </a:xfrm>
          <a:prstGeom prst="rect">
            <a:avLst/>
          </a:prstGeom>
          <a:noFill/>
        </p:spPr>
        <p:txBody>
          <a:bodyPr wrap="square" rtlCol="0">
            <a:spAutoFit/>
          </a:bodyPr>
          <a:lstStyle/>
          <a:p>
            <a:r>
              <a:rPr lang="zh-CN" altLang="en-US" sz="3200" dirty="0">
                <a:solidFill>
                  <a:schemeClr val="bg1"/>
                </a:solidFill>
              </a:rPr>
              <a:t>但是。。。</a:t>
            </a:r>
          </a:p>
        </p:txBody>
      </p:sp>
      <p:sp>
        <p:nvSpPr>
          <p:cNvPr id="8" name="文本框 7">
            <a:extLst>
              <a:ext uri="{FF2B5EF4-FFF2-40B4-BE49-F238E27FC236}">
                <a16:creationId xmlns:a16="http://schemas.microsoft.com/office/drawing/2014/main" id="{30E371DC-E533-4429-BDF9-60A282305552}"/>
              </a:ext>
            </a:extLst>
          </p:cNvPr>
          <p:cNvSpPr txBox="1"/>
          <p:nvPr/>
        </p:nvSpPr>
        <p:spPr>
          <a:xfrm>
            <a:off x="999931" y="1378720"/>
            <a:ext cx="5598367" cy="461665"/>
          </a:xfrm>
          <a:prstGeom prst="rect">
            <a:avLst/>
          </a:prstGeom>
          <a:noFill/>
        </p:spPr>
        <p:txBody>
          <a:bodyPr wrap="square" rtlCol="0">
            <a:spAutoFit/>
          </a:bodyPr>
          <a:lstStyle/>
          <a:p>
            <a:r>
              <a:rPr lang="zh-CN" altLang="en-US" sz="2400" dirty="0">
                <a:solidFill>
                  <a:schemeClr val="bg1"/>
                </a:solidFill>
              </a:rPr>
              <a:t>程序员也是有缺的职业</a:t>
            </a:r>
          </a:p>
        </p:txBody>
      </p:sp>
      <p:sp>
        <p:nvSpPr>
          <p:cNvPr id="9" name="文本框 8">
            <a:extLst>
              <a:ext uri="{FF2B5EF4-FFF2-40B4-BE49-F238E27FC236}">
                <a16:creationId xmlns:a16="http://schemas.microsoft.com/office/drawing/2014/main" id="{0C6291E5-0D27-41B3-AE40-FC19999A155A}"/>
              </a:ext>
            </a:extLst>
          </p:cNvPr>
          <p:cNvSpPr txBox="1"/>
          <p:nvPr/>
        </p:nvSpPr>
        <p:spPr>
          <a:xfrm>
            <a:off x="999931" y="1840385"/>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这是一个业内普遍觉得会秃头黑眼圈的职业</a:t>
            </a:r>
          </a:p>
        </p:txBody>
      </p:sp>
      <p:sp>
        <p:nvSpPr>
          <p:cNvPr id="10" name="文本框 9">
            <a:extLst>
              <a:ext uri="{FF2B5EF4-FFF2-40B4-BE49-F238E27FC236}">
                <a16:creationId xmlns:a16="http://schemas.microsoft.com/office/drawing/2014/main" id="{6BA2D90E-532D-4112-91B4-5993FF554FE5}"/>
              </a:ext>
            </a:extLst>
          </p:cNvPr>
          <p:cNvSpPr txBox="1"/>
          <p:nvPr/>
        </p:nvSpPr>
        <p:spPr>
          <a:xfrm>
            <a:off x="999931" y="2222153"/>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这是一个被别人误认为没有情调的职业</a:t>
            </a:r>
          </a:p>
        </p:txBody>
      </p:sp>
      <p:sp>
        <p:nvSpPr>
          <p:cNvPr id="11" name="文本框 10">
            <a:extLst>
              <a:ext uri="{FF2B5EF4-FFF2-40B4-BE49-F238E27FC236}">
                <a16:creationId xmlns:a16="http://schemas.microsoft.com/office/drawing/2014/main" id="{BB27601F-1093-47AB-B9A2-199C98E5E209}"/>
              </a:ext>
            </a:extLst>
          </p:cNvPr>
          <p:cNvSpPr txBox="1"/>
          <p:nvPr/>
        </p:nvSpPr>
        <p:spPr>
          <a:xfrm>
            <a:off x="999930" y="2702160"/>
            <a:ext cx="5598367" cy="400110"/>
          </a:xfrm>
          <a:prstGeom prst="rect">
            <a:avLst/>
          </a:prstGeom>
          <a:noFill/>
        </p:spPr>
        <p:txBody>
          <a:bodyPr wrap="square" rtlCol="0">
            <a:spAutoFit/>
          </a:bodyPr>
          <a:lstStyle/>
          <a:p>
            <a:r>
              <a:rPr lang="en-US" altLang="zh-CN" sz="2000" dirty="0">
                <a:solidFill>
                  <a:schemeClr val="bg1"/>
                </a:solidFill>
              </a:rPr>
              <a:t>•  </a:t>
            </a:r>
            <a:r>
              <a:rPr lang="zh-CN" altLang="en-US" sz="2000" dirty="0">
                <a:solidFill>
                  <a:schemeClr val="bg1"/>
                </a:solidFill>
              </a:rPr>
              <a:t>这是一个很累的职业。</a:t>
            </a:r>
          </a:p>
        </p:txBody>
      </p:sp>
      <p:sp>
        <p:nvSpPr>
          <p:cNvPr id="12" name="文本框 11">
            <a:extLst>
              <a:ext uri="{FF2B5EF4-FFF2-40B4-BE49-F238E27FC236}">
                <a16:creationId xmlns:a16="http://schemas.microsoft.com/office/drawing/2014/main" id="{536E6EA5-3BC3-46DB-BD02-A57C482B4798}"/>
              </a:ext>
            </a:extLst>
          </p:cNvPr>
          <p:cNvSpPr txBox="1"/>
          <p:nvPr/>
        </p:nvSpPr>
        <p:spPr>
          <a:xfrm>
            <a:off x="999930" y="3296373"/>
            <a:ext cx="9380668" cy="523220"/>
          </a:xfrm>
          <a:prstGeom prst="rect">
            <a:avLst/>
          </a:prstGeom>
          <a:noFill/>
        </p:spPr>
        <p:txBody>
          <a:bodyPr wrap="square" rtlCol="0">
            <a:spAutoFit/>
          </a:bodyPr>
          <a:lstStyle/>
          <a:p>
            <a:r>
              <a:rPr lang="en-US" altLang="zh-CN" sz="2800" dirty="0">
                <a:solidFill>
                  <a:schemeClr val="bg1"/>
                </a:solidFill>
              </a:rPr>
              <a:t>•  </a:t>
            </a:r>
            <a:r>
              <a:rPr lang="zh-CN" altLang="en-US" sz="2800" dirty="0">
                <a:solidFill>
                  <a:schemeClr val="bg1"/>
                </a:solidFill>
              </a:rPr>
              <a:t>有多累？可能大家知道下面这个标志的意思是什么：</a:t>
            </a:r>
          </a:p>
        </p:txBody>
      </p:sp>
      <p:pic>
        <p:nvPicPr>
          <p:cNvPr id="16" name="图片 15">
            <a:extLst>
              <a:ext uri="{FF2B5EF4-FFF2-40B4-BE49-F238E27FC236}">
                <a16:creationId xmlns:a16="http://schemas.microsoft.com/office/drawing/2014/main" id="{6FC8FA42-A95F-4FCC-B23F-EC8025ABA6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54290">
            <a:off x="7793688" y="392584"/>
            <a:ext cx="4105275" cy="2895600"/>
          </a:xfrm>
          <a:prstGeom prst="rect">
            <a:avLst/>
          </a:prstGeom>
          <a:ln>
            <a:noFill/>
          </a:ln>
          <a:effectLst>
            <a:softEdge rad="112500"/>
          </a:effectLst>
        </p:spPr>
      </p:pic>
      <p:pic>
        <p:nvPicPr>
          <p:cNvPr id="17" name="图片 16">
            <a:extLst>
              <a:ext uri="{FF2B5EF4-FFF2-40B4-BE49-F238E27FC236}">
                <a16:creationId xmlns:a16="http://schemas.microsoft.com/office/drawing/2014/main" id="{9620B0A0-6FF1-45FF-8479-966A9F2D3342}"/>
              </a:ext>
            </a:extLst>
          </p:cNvPr>
          <p:cNvPicPr>
            <a:picLocks noChangeAspect="1"/>
          </p:cNvPicPr>
          <p:nvPr/>
        </p:nvPicPr>
        <p:blipFill>
          <a:blip r:embed="rId3"/>
          <a:stretch>
            <a:fillRect/>
          </a:stretch>
        </p:blipFill>
        <p:spPr>
          <a:xfrm>
            <a:off x="3514364" y="3929559"/>
            <a:ext cx="5163271" cy="2648320"/>
          </a:xfrm>
          <a:prstGeom prst="rect">
            <a:avLst/>
          </a:prstGeom>
        </p:spPr>
      </p:pic>
    </p:spTree>
    <p:extLst>
      <p:ext uri="{BB962C8B-B14F-4D97-AF65-F5344CB8AC3E}">
        <p14:creationId xmlns:p14="http://schemas.microsoft.com/office/powerpoint/2010/main" val="2250065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2000">
        <p159:morph option="byObject"/>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10" presetClass="entr" presetSubtype="0" fill="hold" grpId="0" nodeType="afterEffect">
                                  <p:stCondLst>
                                    <p:cond delay="5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par>
                          <p:cTn id="34" fill="hold">
                            <p:stCondLst>
                              <p:cond delay="9000"/>
                            </p:stCondLst>
                            <p:childTnLst>
                              <p:par>
                                <p:cTn id="35" presetID="10" presetClass="entr" presetSubtype="0" fill="hold" nodeType="afterEffect">
                                  <p:stCondLst>
                                    <p:cond delay="20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E3262"/>
        </a:solid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536E6EA5-3BC3-46DB-BD02-A57C482B4798}"/>
              </a:ext>
            </a:extLst>
          </p:cNvPr>
          <p:cNvSpPr txBox="1"/>
          <p:nvPr/>
        </p:nvSpPr>
        <p:spPr>
          <a:xfrm>
            <a:off x="1935845" y="800600"/>
            <a:ext cx="9380668" cy="1384995"/>
          </a:xfrm>
          <a:prstGeom prst="rect">
            <a:avLst/>
          </a:prstGeom>
          <a:noFill/>
        </p:spPr>
        <p:txBody>
          <a:bodyPr wrap="square" rtlCol="0">
            <a:spAutoFit/>
          </a:bodyPr>
          <a:lstStyle/>
          <a:p>
            <a:r>
              <a:rPr lang="zh-CN" altLang="en-US" sz="2800" dirty="0">
                <a:solidFill>
                  <a:schemeClr val="bg1"/>
                </a:solidFill>
              </a:rPr>
              <a:t>累点其实没什么，是为了梦想和生活，</a:t>
            </a:r>
            <a:endParaRPr lang="en-US" altLang="zh-CN" sz="2800" dirty="0">
              <a:solidFill>
                <a:schemeClr val="bg1"/>
              </a:solidFill>
            </a:endParaRPr>
          </a:p>
          <a:p>
            <a:endParaRPr lang="en-US" altLang="zh-CN" sz="2800" dirty="0">
              <a:solidFill>
                <a:schemeClr val="bg1"/>
              </a:solidFill>
            </a:endParaRPr>
          </a:p>
          <a:p>
            <a:r>
              <a:rPr lang="zh-CN" altLang="en-US" sz="2800" dirty="0">
                <a:solidFill>
                  <a:schemeClr val="bg1"/>
                </a:solidFill>
              </a:rPr>
              <a:t>但是威胁到你的本钱，那就是个坏事！</a:t>
            </a:r>
          </a:p>
        </p:txBody>
      </p:sp>
      <p:pic>
        <p:nvPicPr>
          <p:cNvPr id="2" name="图片 1">
            <a:extLst>
              <a:ext uri="{FF2B5EF4-FFF2-40B4-BE49-F238E27FC236}">
                <a16:creationId xmlns:a16="http://schemas.microsoft.com/office/drawing/2014/main" id="{44AA9EF5-90F0-4FF4-A8F0-1EEF9884A43A}"/>
              </a:ext>
            </a:extLst>
          </p:cNvPr>
          <p:cNvPicPr>
            <a:picLocks noChangeAspect="1"/>
          </p:cNvPicPr>
          <p:nvPr/>
        </p:nvPicPr>
        <p:blipFill>
          <a:blip r:embed="rId2"/>
          <a:stretch>
            <a:fillRect/>
          </a:stretch>
        </p:blipFill>
        <p:spPr>
          <a:xfrm>
            <a:off x="3514364" y="2336202"/>
            <a:ext cx="5163271" cy="2648320"/>
          </a:xfrm>
          <a:prstGeom prst="rect">
            <a:avLst/>
          </a:prstGeom>
        </p:spPr>
      </p:pic>
      <p:sp>
        <p:nvSpPr>
          <p:cNvPr id="5" name="矩形 4">
            <a:extLst>
              <a:ext uri="{FF2B5EF4-FFF2-40B4-BE49-F238E27FC236}">
                <a16:creationId xmlns:a16="http://schemas.microsoft.com/office/drawing/2014/main" id="{7FDF4F27-C78A-4E7E-AA61-7DE300E5793A}"/>
              </a:ext>
            </a:extLst>
          </p:cNvPr>
          <p:cNvSpPr/>
          <p:nvPr/>
        </p:nvSpPr>
        <p:spPr>
          <a:xfrm rot="2353096">
            <a:off x="4756671" y="3251498"/>
            <a:ext cx="2678654" cy="355002"/>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1F0137F-31E6-43E1-80B7-310067D6E681}"/>
              </a:ext>
            </a:extLst>
          </p:cNvPr>
          <p:cNvSpPr/>
          <p:nvPr/>
        </p:nvSpPr>
        <p:spPr>
          <a:xfrm rot="8241947">
            <a:off x="4800979" y="3251498"/>
            <a:ext cx="2678654" cy="355002"/>
          </a:xfrm>
          <a:prstGeom prst="rect">
            <a:avLst/>
          </a:prstGeom>
          <a:solidFill>
            <a:srgbClr val="FF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7223A22-B205-418C-8690-238E4987A86A}"/>
              </a:ext>
            </a:extLst>
          </p:cNvPr>
          <p:cNvSpPr txBox="1"/>
          <p:nvPr/>
        </p:nvSpPr>
        <p:spPr>
          <a:xfrm>
            <a:off x="2152791" y="5135129"/>
            <a:ext cx="9380668" cy="523220"/>
          </a:xfrm>
          <a:prstGeom prst="rect">
            <a:avLst/>
          </a:prstGeom>
          <a:noFill/>
        </p:spPr>
        <p:txBody>
          <a:bodyPr wrap="square" rtlCol="0">
            <a:spAutoFit/>
          </a:bodyPr>
          <a:lstStyle/>
          <a:p>
            <a:r>
              <a:rPr lang="zh-CN" altLang="en-US" sz="2800" dirty="0">
                <a:solidFill>
                  <a:schemeClr val="bg1"/>
                </a:solidFill>
              </a:rPr>
              <a:t>你或许可以</a:t>
            </a:r>
            <a:r>
              <a:rPr lang="en-US" altLang="zh-CN" sz="2800" dirty="0">
                <a:solidFill>
                  <a:schemeClr val="bg1"/>
                </a:solidFill>
              </a:rPr>
              <a:t>996</a:t>
            </a:r>
            <a:r>
              <a:rPr lang="zh-CN" altLang="en-US" sz="2800" dirty="0">
                <a:solidFill>
                  <a:schemeClr val="bg1"/>
                </a:solidFill>
              </a:rPr>
              <a:t>，但你最好可别</a:t>
            </a:r>
            <a:r>
              <a:rPr lang="en-US" altLang="zh-CN" sz="2800" dirty="0">
                <a:solidFill>
                  <a:schemeClr val="bg1"/>
                </a:solidFill>
              </a:rPr>
              <a:t>ICU</a:t>
            </a:r>
            <a:r>
              <a:rPr lang="zh-CN" altLang="en-US" sz="2800" dirty="0">
                <a:solidFill>
                  <a:schemeClr val="bg1"/>
                </a:solidFill>
              </a:rPr>
              <a:t>！</a:t>
            </a:r>
          </a:p>
        </p:txBody>
      </p:sp>
    </p:spTree>
    <p:extLst>
      <p:ext uri="{BB962C8B-B14F-4D97-AF65-F5344CB8AC3E}">
        <p14:creationId xmlns:p14="http://schemas.microsoft.com/office/powerpoint/2010/main" val="316100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53" presetClass="entr" presetSubtype="16" fill="hold" grpId="0" nodeType="afterEffect">
                                  <p:stCondLst>
                                    <p:cond delay="100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7030A0"/>
            </a:gs>
            <a:gs pos="40000">
              <a:srgbClr val="7030A0"/>
            </a:gs>
            <a:gs pos="76000">
              <a:srgbClr val="00B0F0"/>
            </a:gs>
          </a:gsLst>
          <a:lin ang="18900000" scaled="1"/>
          <a:tileRect/>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DE57D2-ED60-4AC1-B0DB-1CBE8956FAE4}"/>
              </a:ext>
            </a:extLst>
          </p:cNvPr>
          <p:cNvSpPr txBox="1"/>
          <p:nvPr/>
        </p:nvSpPr>
        <p:spPr>
          <a:xfrm>
            <a:off x="574180" y="510739"/>
            <a:ext cx="5096069" cy="6001643"/>
          </a:xfrm>
          <a:prstGeom prst="rect">
            <a:avLst/>
          </a:prstGeom>
          <a:noFill/>
        </p:spPr>
        <p:txBody>
          <a:bodyPr wrap="square" rtlCol="0">
            <a:spAutoFit/>
          </a:bodyPr>
          <a:lstStyle/>
          <a:p>
            <a:r>
              <a:rPr lang="zh-CN" altLang="en-US" sz="3200" dirty="0">
                <a:solidFill>
                  <a:schemeClr val="bg1"/>
                </a:solidFill>
              </a:rPr>
              <a:t>于是，我们队伍设计</a:t>
            </a:r>
            <a:r>
              <a:rPr lang="en-US" altLang="zh-CN" sz="3200" dirty="0">
                <a:solidFill>
                  <a:schemeClr val="bg1"/>
                </a:solidFill>
              </a:rPr>
              <a:t>(Flag)</a:t>
            </a:r>
            <a:r>
              <a:rPr lang="zh-CN" altLang="en-US" sz="3200" dirty="0">
                <a:solidFill>
                  <a:schemeClr val="bg1"/>
                </a:solidFill>
              </a:rPr>
              <a:t>了一套程序员辅助性质的软件，目的是帮助程序员提高工作效率，就算</a:t>
            </a:r>
            <a:r>
              <a:rPr lang="en-US" altLang="zh-CN" sz="3200" dirty="0">
                <a:solidFill>
                  <a:schemeClr val="bg1"/>
                </a:solidFill>
              </a:rPr>
              <a:t>996</a:t>
            </a:r>
            <a:r>
              <a:rPr lang="zh-CN" altLang="en-US" sz="3200" dirty="0">
                <a:solidFill>
                  <a:schemeClr val="bg1"/>
                </a:solidFill>
              </a:rPr>
              <a:t>，也不</a:t>
            </a:r>
            <a:r>
              <a:rPr lang="en-US" altLang="zh-CN" sz="3200" dirty="0">
                <a:solidFill>
                  <a:schemeClr val="bg1"/>
                </a:solidFill>
              </a:rPr>
              <a:t>ICU</a:t>
            </a:r>
            <a:r>
              <a:rPr lang="zh-CN" altLang="en-US" sz="3200" dirty="0">
                <a:solidFill>
                  <a:schemeClr val="bg1"/>
                </a:solidFill>
              </a:rPr>
              <a:t>！</a:t>
            </a:r>
            <a:endParaRPr lang="en-US" altLang="zh-CN" sz="3200" dirty="0">
              <a:solidFill>
                <a:schemeClr val="bg1"/>
              </a:solidFill>
            </a:endParaRPr>
          </a:p>
          <a:p>
            <a:endParaRPr lang="en-US" altLang="zh-CN" sz="3200" dirty="0">
              <a:solidFill>
                <a:schemeClr val="bg1"/>
              </a:solidFill>
            </a:endParaRPr>
          </a:p>
          <a:p>
            <a:r>
              <a:rPr lang="zh-CN" altLang="en-US" sz="3200" dirty="0">
                <a:solidFill>
                  <a:schemeClr val="bg1"/>
                </a:solidFill>
              </a:rPr>
              <a:t>由于各种原因，它完成度很低，甚至后端才刚刚开始构建</a:t>
            </a:r>
            <a:endParaRPr lang="en-US" altLang="zh-CN" sz="3200" dirty="0">
              <a:solidFill>
                <a:schemeClr val="bg1"/>
              </a:solidFill>
            </a:endParaRPr>
          </a:p>
          <a:p>
            <a:endParaRPr lang="en-US" altLang="zh-CN" sz="3200" dirty="0">
              <a:solidFill>
                <a:schemeClr val="bg1"/>
              </a:solidFill>
            </a:endParaRPr>
          </a:p>
          <a:p>
            <a:r>
              <a:rPr lang="zh-CN" altLang="en-US" sz="3200" dirty="0">
                <a:solidFill>
                  <a:schemeClr val="bg1"/>
                </a:solidFill>
              </a:rPr>
              <a:t>但是对于我们的</a:t>
            </a:r>
            <a:r>
              <a:rPr lang="en-US" altLang="zh-CN" sz="3200" dirty="0">
                <a:solidFill>
                  <a:schemeClr val="bg1"/>
                </a:solidFill>
              </a:rPr>
              <a:t>Idea</a:t>
            </a:r>
            <a:r>
              <a:rPr lang="zh-CN" altLang="en-US" sz="3200" dirty="0">
                <a:solidFill>
                  <a:schemeClr val="bg1"/>
                </a:solidFill>
              </a:rPr>
              <a:t>，我们还是要展示出来的！</a:t>
            </a:r>
          </a:p>
        </p:txBody>
      </p:sp>
      <p:sp>
        <p:nvSpPr>
          <p:cNvPr id="9" name="文本框 8">
            <a:extLst>
              <a:ext uri="{FF2B5EF4-FFF2-40B4-BE49-F238E27FC236}">
                <a16:creationId xmlns:a16="http://schemas.microsoft.com/office/drawing/2014/main" id="{437F9C91-98F1-455B-8D43-BBDDD7010096}"/>
              </a:ext>
            </a:extLst>
          </p:cNvPr>
          <p:cNvSpPr txBox="1"/>
          <p:nvPr/>
        </p:nvSpPr>
        <p:spPr>
          <a:xfrm>
            <a:off x="6312865" y="726406"/>
            <a:ext cx="5096069" cy="2554545"/>
          </a:xfrm>
          <a:prstGeom prst="rect">
            <a:avLst/>
          </a:prstGeom>
          <a:noFill/>
        </p:spPr>
        <p:txBody>
          <a:bodyPr wrap="square" rtlCol="0">
            <a:spAutoFit/>
          </a:bodyPr>
          <a:lstStyle/>
          <a:p>
            <a:r>
              <a:rPr lang="zh-CN" altLang="en-US" sz="3200" dirty="0">
                <a:solidFill>
                  <a:schemeClr val="bg1"/>
                </a:solidFill>
              </a:rPr>
              <a:t>它没有什么酷炫拽的名字</a:t>
            </a:r>
            <a:endParaRPr lang="en-US" altLang="zh-CN" sz="3200" dirty="0">
              <a:solidFill>
                <a:schemeClr val="bg1"/>
              </a:solidFill>
            </a:endParaRPr>
          </a:p>
          <a:p>
            <a:endParaRPr lang="en-US" altLang="zh-CN" sz="3200" dirty="0">
              <a:solidFill>
                <a:schemeClr val="bg1"/>
              </a:solidFill>
            </a:endParaRPr>
          </a:p>
          <a:p>
            <a:r>
              <a:rPr lang="zh-CN" altLang="en-US" sz="3200" dirty="0">
                <a:solidFill>
                  <a:schemeClr val="bg1"/>
                </a:solidFill>
              </a:rPr>
              <a:t>也没有什么至高的技术含量</a:t>
            </a:r>
            <a:endParaRPr lang="en-US" altLang="zh-CN" sz="3200" dirty="0">
              <a:solidFill>
                <a:schemeClr val="bg1"/>
              </a:solidFill>
            </a:endParaRPr>
          </a:p>
          <a:p>
            <a:endParaRPr lang="en-US" altLang="zh-CN" sz="3200" dirty="0">
              <a:solidFill>
                <a:schemeClr val="bg1"/>
              </a:solidFill>
            </a:endParaRPr>
          </a:p>
          <a:p>
            <a:r>
              <a:rPr lang="zh-CN" altLang="en-US" sz="3200" dirty="0">
                <a:solidFill>
                  <a:schemeClr val="bg1"/>
                </a:solidFill>
              </a:rPr>
              <a:t>它叫：</a:t>
            </a:r>
          </a:p>
        </p:txBody>
      </p:sp>
      <p:sp>
        <p:nvSpPr>
          <p:cNvPr id="11" name="矩形 10">
            <a:extLst>
              <a:ext uri="{FF2B5EF4-FFF2-40B4-BE49-F238E27FC236}">
                <a16:creationId xmlns:a16="http://schemas.microsoft.com/office/drawing/2014/main" id="{EFADE8F8-51C2-48C2-BD6B-162FDA0C9F66}"/>
              </a:ext>
            </a:extLst>
          </p:cNvPr>
          <p:cNvSpPr/>
          <p:nvPr/>
        </p:nvSpPr>
        <p:spPr>
          <a:xfrm>
            <a:off x="5964573" y="302004"/>
            <a:ext cx="53968" cy="6274965"/>
          </a:xfrm>
          <a:prstGeom prst="rect">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D7704AD-1F94-4701-82EB-4BCD529949FB}"/>
              </a:ext>
            </a:extLst>
          </p:cNvPr>
          <p:cNvSpPr txBox="1"/>
          <p:nvPr/>
        </p:nvSpPr>
        <p:spPr>
          <a:xfrm>
            <a:off x="6018541" y="3982952"/>
            <a:ext cx="5559910" cy="1138773"/>
          </a:xfrm>
          <a:prstGeom prst="rect">
            <a:avLst/>
          </a:prstGeom>
          <a:noFill/>
        </p:spPr>
        <p:txBody>
          <a:bodyPr wrap="square" rtlCol="0">
            <a:spAutoFit/>
          </a:bodyPr>
          <a:lstStyle/>
          <a:p>
            <a:pPr algn="ctr"/>
            <a:r>
              <a:rPr lang="zh-CN" altLang="en-US" sz="3600" dirty="0">
                <a:solidFill>
                  <a:schemeClr val="bg1"/>
                </a:solidFill>
              </a:rPr>
              <a:t>程序员助手</a:t>
            </a:r>
            <a:endParaRPr lang="en-US" altLang="zh-CN" sz="3600" dirty="0">
              <a:solidFill>
                <a:schemeClr val="bg1"/>
              </a:solidFill>
            </a:endParaRPr>
          </a:p>
          <a:p>
            <a:pPr algn="ctr"/>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latin typeface="Fira Code" panose="020B0809050000020004" pitchFamily="49" charset="0"/>
              <a:cs typeface="Lucida Sans Unicode" panose="020B0602030504020204" pitchFamily="34" charset="0"/>
            </a:endParaRPr>
          </a:p>
        </p:txBody>
      </p:sp>
    </p:spTree>
    <p:extLst>
      <p:ext uri="{BB962C8B-B14F-4D97-AF65-F5344CB8AC3E}">
        <p14:creationId xmlns:p14="http://schemas.microsoft.com/office/powerpoint/2010/main" val="685880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34000">
              <a:srgbClr val="7030A0"/>
            </a:gs>
            <a:gs pos="83000">
              <a:srgbClr val="00B0F0"/>
            </a:gs>
          </a:gsLst>
          <a:lin ang="18900000" scaled="1"/>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825C100-E522-4337-ABAE-6F3B862BED37}"/>
              </a:ext>
            </a:extLst>
          </p:cNvPr>
          <p:cNvSpPr txBox="1"/>
          <p:nvPr/>
        </p:nvSpPr>
        <p:spPr>
          <a:xfrm>
            <a:off x="612289" y="317855"/>
            <a:ext cx="5483711" cy="1138773"/>
          </a:xfrm>
          <a:prstGeom prst="rect">
            <a:avLst/>
          </a:prstGeom>
          <a:noFill/>
        </p:spPr>
        <p:txBody>
          <a:bodyPr wrap="square" rtlCol="0">
            <a:spAutoFit/>
          </a:bodyPr>
          <a:lstStyle/>
          <a:p>
            <a:r>
              <a:rPr lang="zh-CN" altLang="en-US" sz="3600" dirty="0">
                <a:solidFill>
                  <a:schemeClr val="bg1"/>
                </a:solidFill>
              </a:rPr>
              <a:t>程序员助手</a:t>
            </a:r>
            <a:endParaRPr lang="en-US" altLang="zh-CN" sz="3600" dirty="0">
              <a:solidFill>
                <a:schemeClr val="bg1"/>
              </a:solidFill>
            </a:endParaRPr>
          </a:p>
          <a:p>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latin typeface="Fira Code" panose="020B0809050000020004" pitchFamily="49" charset="0"/>
              <a:cs typeface="Lucida Sans Unicode" panose="020B0602030504020204" pitchFamily="34" charset="0"/>
            </a:endParaRPr>
          </a:p>
        </p:txBody>
      </p:sp>
      <p:pic>
        <p:nvPicPr>
          <p:cNvPr id="6" name="图片 5">
            <a:extLst>
              <a:ext uri="{FF2B5EF4-FFF2-40B4-BE49-F238E27FC236}">
                <a16:creationId xmlns:a16="http://schemas.microsoft.com/office/drawing/2014/main" id="{3A6EA048-3A22-459D-8BE2-98B92BF52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69" y="2202628"/>
            <a:ext cx="2452744" cy="245274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9" name="图片 8">
            <a:extLst>
              <a:ext uri="{FF2B5EF4-FFF2-40B4-BE49-F238E27FC236}">
                <a16:creationId xmlns:a16="http://schemas.microsoft.com/office/drawing/2014/main" id="{1A69CB2A-2899-4602-A97A-307B53F20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712" y="2202626"/>
            <a:ext cx="2452745" cy="245274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1" name="图片 10">
            <a:extLst>
              <a:ext uri="{FF2B5EF4-FFF2-40B4-BE49-F238E27FC236}">
                <a16:creationId xmlns:a16="http://schemas.microsoft.com/office/drawing/2014/main" id="{E26FBB7E-9066-4AA5-A522-40CE18933F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0056" y="2117638"/>
            <a:ext cx="2719892" cy="272436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2" name="文本框 11">
            <a:extLst>
              <a:ext uri="{FF2B5EF4-FFF2-40B4-BE49-F238E27FC236}">
                <a16:creationId xmlns:a16="http://schemas.microsoft.com/office/drawing/2014/main" id="{D97EB7DA-2B6B-4AC1-AA35-C7E4A39347CE}"/>
              </a:ext>
            </a:extLst>
          </p:cNvPr>
          <p:cNvSpPr txBox="1"/>
          <p:nvPr/>
        </p:nvSpPr>
        <p:spPr>
          <a:xfrm>
            <a:off x="973240" y="5271247"/>
            <a:ext cx="2054711" cy="369332"/>
          </a:xfrm>
          <a:prstGeom prst="rect">
            <a:avLst/>
          </a:prstGeom>
          <a:noFill/>
        </p:spPr>
        <p:txBody>
          <a:bodyPr wrap="square" rtlCol="0">
            <a:spAutoFit/>
          </a:bodyPr>
          <a:lstStyle/>
          <a:p>
            <a:r>
              <a:rPr lang="zh-CN" altLang="en-US" dirty="0">
                <a:solidFill>
                  <a:schemeClr val="bg1"/>
                </a:solidFill>
              </a:rPr>
              <a:t>队长：郑雅捷</a:t>
            </a:r>
          </a:p>
        </p:txBody>
      </p:sp>
      <p:sp>
        <p:nvSpPr>
          <p:cNvPr id="13" name="文本框 12">
            <a:extLst>
              <a:ext uri="{FF2B5EF4-FFF2-40B4-BE49-F238E27FC236}">
                <a16:creationId xmlns:a16="http://schemas.microsoft.com/office/drawing/2014/main" id="{35702117-E7E1-41F5-AF0A-77388D89B99A}"/>
              </a:ext>
            </a:extLst>
          </p:cNvPr>
          <p:cNvSpPr txBox="1"/>
          <p:nvPr/>
        </p:nvSpPr>
        <p:spPr>
          <a:xfrm>
            <a:off x="4885654" y="5271247"/>
            <a:ext cx="2054711" cy="369332"/>
          </a:xfrm>
          <a:prstGeom prst="rect">
            <a:avLst/>
          </a:prstGeom>
          <a:noFill/>
        </p:spPr>
        <p:txBody>
          <a:bodyPr wrap="square" rtlCol="0">
            <a:spAutoFit/>
          </a:bodyPr>
          <a:lstStyle/>
          <a:p>
            <a:r>
              <a:rPr lang="zh-CN" altLang="en-US" dirty="0">
                <a:solidFill>
                  <a:schemeClr val="bg1"/>
                </a:solidFill>
              </a:rPr>
              <a:t>队员：袁弘森</a:t>
            </a:r>
          </a:p>
        </p:txBody>
      </p:sp>
      <p:sp>
        <p:nvSpPr>
          <p:cNvPr id="14" name="文本框 13">
            <a:extLst>
              <a:ext uri="{FF2B5EF4-FFF2-40B4-BE49-F238E27FC236}">
                <a16:creationId xmlns:a16="http://schemas.microsoft.com/office/drawing/2014/main" id="{CEB5D904-9EFB-47D2-9D32-4C7EA6A0DB4D}"/>
              </a:ext>
            </a:extLst>
          </p:cNvPr>
          <p:cNvSpPr txBox="1"/>
          <p:nvPr/>
        </p:nvSpPr>
        <p:spPr>
          <a:xfrm>
            <a:off x="8929741" y="5271247"/>
            <a:ext cx="2054711" cy="369332"/>
          </a:xfrm>
          <a:prstGeom prst="rect">
            <a:avLst/>
          </a:prstGeom>
          <a:noFill/>
        </p:spPr>
        <p:txBody>
          <a:bodyPr wrap="square" rtlCol="0">
            <a:spAutoFit/>
          </a:bodyPr>
          <a:lstStyle/>
          <a:p>
            <a:r>
              <a:rPr lang="zh-CN" altLang="en-US" dirty="0">
                <a:solidFill>
                  <a:schemeClr val="bg1"/>
                </a:solidFill>
              </a:rPr>
              <a:t>队员：马雨昂</a:t>
            </a:r>
          </a:p>
        </p:txBody>
      </p:sp>
      <p:sp>
        <p:nvSpPr>
          <p:cNvPr id="15" name="文本框 14">
            <a:extLst>
              <a:ext uri="{FF2B5EF4-FFF2-40B4-BE49-F238E27FC236}">
                <a16:creationId xmlns:a16="http://schemas.microsoft.com/office/drawing/2014/main" id="{F05895C9-7F3D-4E32-8C4F-8D868ADD4E2B}"/>
              </a:ext>
            </a:extLst>
          </p:cNvPr>
          <p:cNvSpPr txBox="1"/>
          <p:nvPr/>
        </p:nvSpPr>
        <p:spPr>
          <a:xfrm>
            <a:off x="973241" y="6023581"/>
            <a:ext cx="2054711" cy="369332"/>
          </a:xfrm>
          <a:prstGeom prst="rect">
            <a:avLst/>
          </a:prstGeom>
          <a:noFill/>
        </p:spPr>
        <p:txBody>
          <a:bodyPr wrap="square" rtlCol="0">
            <a:spAutoFit/>
          </a:bodyPr>
          <a:lstStyle/>
          <a:p>
            <a:r>
              <a:rPr lang="zh-CN" altLang="en-US" dirty="0">
                <a:solidFill>
                  <a:schemeClr val="bg1"/>
                </a:solidFill>
              </a:rPr>
              <a:t>负责：美工、测试</a:t>
            </a:r>
          </a:p>
        </p:txBody>
      </p:sp>
      <p:sp>
        <p:nvSpPr>
          <p:cNvPr id="16" name="文本框 15">
            <a:extLst>
              <a:ext uri="{FF2B5EF4-FFF2-40B4-BE49-F238E27FC236}">
                <a16:creationId xmlns:a16="http://schemas.microsoft.com/office/drawing/2014/main" id="{76D7BB73-A983-4242-A59C-BB72750711A6}"/>
              </a:ext>
            </a:extLst>
          </p:cNvPr>
          <p:cNvSpPr txBox="1"/>
          <p:nvPr/>
        </p:nvSpPr>
        <p:spPr>
          <a:xfrm>
            <a:off x="4894728" y="6023581"/>
            <a:ext cx="2452745" cy="369332"/>
          </a:xfrm>
          <a:prstGeom prst="rect">
            <a:avLst/>
          </a:prstGeom>
          <a:noFill/>
        </p:spPr>
        <p:txBody>
          <a:bodyPr wrap="square" rtlCol="0">
            <a:spAutoFit/>
          </a:bodyPr>
          <a:lstStyle/>
          <a:p>
            <a:r>
              <a:rPr lang="zh-CN" altLang="en-US" dirty="0">
                <a:solidFill>
                  <a:schemeClr val="bg1"/>
                </a:solidFill>
              </a:rPr>
              <a:t>负责：前端  </a:t>
            </a:r>
            <a:r>
              <a:rPr lang="en-US" altLang="zh-CN" dirty="0">
                <a:solidFill>
                  <a:schemeClr val="bg1"/>
                </a:solidFill>
              </a:rPr>
              <a:t>(flag)</a:t>
            </a:r>
            <a:r>
              <a:rPr lang="zh-CN" altLang="en-US" dirty="0">
                <a:solidFill>
                  <a:schemeClr val="bg1"/>
                </a:solidFill>
              </a:rPr>
              <a:t>后端</a:t>
            </a:r>
          </a:p>
        </p:txBody>
      </p:sp>
      <p:sp>
        <p:nvSpPr>
          <p:cNvPr id="17" name="文本框 16">
            <a:extLst>
              <a:ext uri="{FF2B5EF4-FFF2-40B4-BE49-F238E27FC236}">
                <a16:creationId xmlns:a16="http://schemas.microsoft.com/office/drawing/2014/main" id="{6B850BE9-D06D-42A0-BD93-0142DE876268}"/>
              </a:ext>
            </a:extLst>
          </p:cNvPr>
          <p:cNvSpPr txBox="1"/>
          <p:nvPr/>
        </p:nvSpPr>
        <p:spPr>
          <a:xfrm>
            <a:off x="8929741" y="6023581"/>
            <a:ext cx="2054711" cy="369332"/>
          </a:xfrm>
          <a:prstGeom prst="rect">
            <a:avLst/>
          </a:prstGeom>
          <a:noFill/>
        </p:spPr>
        <p:txBody>
          <a:bodyPr wrap="square" rtlCol="0">
            <a:spAutoFit/>
          </a:bodyPr>
          <a:lstStyle/>
          <a:p>
            <a:r>
              <a:rPr lang="zh-CN" altLang="en-US" dirty="0">
                <a:solidFill>
                  <a:schemeClr val="bg1"/>
                </a:solidFill>
              </a:rPr>
              <a:t>负责：</a:t>
            </a:r>
            <a:r>
              <a:rPr lang="en-US" altLang="zh-CN" dirty="0">
                <a:solidFill>
                  <a:schemeClr val="bg1"/>
                </a:solidFill>
              </a:rPr>
              <a:t>Ai</a:t>
            </a:r>
            <a:r>
              <a:rPr lang="zh-CN" altLang="en-US" dirty="0">
                <a:solidFill>
                  <a:schemeClr val="bg1"/>
                </a:solidFill>
              </a:rPr>
              <a:t>部分</a:t>
            </a:r>
            <a:r>
              <a:rPr lang="en-US" altLang="zh-CN" dirty="0">
                <a:solidFill>
                  <a:schemeClr val="bg1"/>
                </a:solidFill>
              </a:rPr>
              <a:t>(Flag)</a:t>
            </a:r>
            <a:endParaRPr lang="zh-CN" altLang="en-US" dirty="0">
              <a:solidFill>
                <a:schemeClr val="bg1"/>
              </a:solidFill>
            </a:endParaRPr>
          </a:p>
        </p:txBody>
      </p:sp>
      <p:sp>
        <p:nvSpPr>
          <p:cNvPr id="18" name="文本框 17">
            <a:extLst>
              <a:ext uri="{FF2B5EF4-FFF2-40B4-BE49-F238E27FC236}">
                <a16:creationId xmlns:a16="http://schemas.microsoft.com/office/drawing/2014/main" id="{C0BFEE08-AE60-44A8-89FC-CEED68435006}"/>
              </a:ext>
            </a:extLst>
          </p:cNvPr>
          <p:cNvSpPr txBox="1"/>
          <p:nvPr/>
        </p:nvSpPr>
        <p:spPr>
          <a:xfrm>
            <a:off x="8638392" y="442620"/>
            <a:ext cx="3228188" cy="523220"/>
          </a:xfrm>
          <a:prstGeom prst="rect">
            <a:avLst/>
          </a:prstGeom>
          <a:noFill/>
        </p:spPr>
        <p:txBody>
          <a:bodyPr wrap="square" rtlCol="0">
            <a:spAutoFit/>
          </a:bodyPr>
          <a:lstStyle/>
          <a:p>
            <a:r>
              <a:rPr lang="zh-CN" altLang="en-US" sz="2800" dirty="0">
                <a:solidFill>
                  <a:schemeClr val="bg1"/>
                </a:solidFill>
              </a:rPr>
              <a:t>菜🐔落泪队介绍</a:t>
            </a:r>
            <a:endParaRPr lang="zh-CN" altLang="en-US" sz="2800" dirty="0"/>
          </a:p>
        </p:txBody>
      </p:sp>
      <p:sp>
        <p:nvSpPr>
          <p:cNvPr id="19" name="文本框 18">
            <a:extLst>
              <a:ext uri="{FF2B5EF4-FFF2-40B4-BE49-F238E27FC236}">
                <a16:creationId xmlns:a16="http://schemas.microsoft.com/office/drawing/2014/main" id="{6E5B1E52-6354-4520-ADA0-C0F4E8E70587}"/>
              </a:ext>
            </a:extLst>
          </p:cNvPr>
          <p:cNvSpPr txBox="1"/>
          <p:nvPr/>
        </p:nvSpPr>
        <p:spPr>
          <a:xfrm>
            <a:off x="973241" y="5647414"/>
            <a:ext cx="2311999" cy="369332"/>
          </a:xfrm>
          <a:prstGeom prst="rect">
            <a:avLst/>
          </a:prstGeom>
          <a:noFill/>
        </p:spPr>
        <p:txBody>
          <a:bodyPr wrap="square" rtlCol="0">
            <a:spAutoFit/>
          </a:bodyPr>
          <a:lstStyle/>
          <a:p>
            <a:r>
              <a:rPr lang="zh-CN" altLang="en-US" dirty="0">
                <a:solidFill>
                  <a:schemeClr val="bg1"/>
                </a:solidFill>
              </a:rPr>
              <a:t>来自：上海海事大学</a:t>
            </a:r>
          </a:p>
        </p:txBody>
      </p:sp>
      <p:sp>
        <p:nvSpPr>
          <p:cNvPr id="20" name="文本框 19">
            <a:extLst>
              <a:ext uri="{FF2B5EF4-FFF2-40B4-BE49-F238E27FC236}">
                <a16:creationId xmlns:a16="http://schemas.microsoft.com/office/drawing/2014/main" id="{FA2778B4-AE93-4B09-A4F9-2EAEC0E35F77}"/>
              </a:ext>
            </a:extLst>
          </p:cNvPr>
          <p:cNvSpPr txBox="1"/>
          <p:nvPr/>
        </p:nvSpPr>
        <p:spPr>
          <a:xfrm>
            <a:off x="4885655" y="5640579"/>
            <a:ext cx="2054711" cy="369332"/>
          </a:xfrm>
          <a:prstGeom prst="rect">
            <a:avLst/>
          </a:prstGeom>
          <a:noFill/>
        </p:spPr>
        <p:txBody>
          <a:bodyPr wrap="square" rtlCol="0">
            <a:spAutoFit/>
          </a:bodyPr>
          <a:lstStyle/>
          <a:p>
            <a:r>
              <a:rPr lang="zh-CN" altLang="en-US" dirty="0">
                <a:solidFill>
                  <a:schemeClr val="bg1"/>
                </a:solidFill>
              </a:rPr>
              <a:t>来自：苏州大学</a:t>
            </a:r>
          </a:p>
        </p:txBody>
      </p:sp>
      <p:sp>
        <p:nvSpPr>
          <p:cNvPr id="21" name="文本框 20">
            <a:extLst>
              <a:ext uri="{FF2B5EF4-FFF2-40B4-BE49-F238E27FC236}">
                <a16:creationId xmlns:a16="http://schemas.microsoft.com/office/drawing/2014/main" id="{7B266788-E06B-45CF-B00D-EB1CD778C8DC}"/>
              </a:ext>
            </a:extLst>
          </p:cNvPr>
          <p:cNvSpPr txBox="1"/>
          <p:nvPr/>
        </p:nvSpPr>
        <p:spPr>
          <a:xfrm>
            <a:off x="8929741" y="5643522"/>
            <a:ext cx="2054711" cy="369332"/>
          </a:xfrm>
          <a:prstGeom prst="rect">
            <a:avLst/>
          </a:prstGeom>
          <a:noFill/>
        </p:spPr>
        <p:txBody>
          <a:bodyPr wrap="square" rtlCol="0">
            <a:spAutoFit/>
          </a:bodyPr>
          <a:lstStyle/>
          <a:p>
            <a:r>
              <a:rPr lang="zh-CN" altLang="en-US" dirty="0">
                <a:solidFill>
                  <a:schemeClr val="bg1"/>
                </a:solidFill>
              </a:rPr>
              <a:t>来自：苏州大学</a:t>
            </a:r>
          </a:p>
        </p:txBody>
      </p:sp>
    </p:spTree>
    <p:extLst>
      <p:ext uri="{BB962C8B-B14F-4D97-AF65-F5344CB8AC3E}">
        <p14:creationId xmlns:p14="http://schemas.microsoft.com/office/powerpoint/2010/main" val="2661155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1000"/>
                                        <p:tgtEl>
                                          <p:spTgt spid="15"/>
                                        </p:tgtEl>
                                      </p:cBhvr>
                                    </p:animEffect>
                                    <p:anim calcmode="lin" valueType="num">
                                      <p:cBhvr>
                                        <p:cTn id="38" dur="1000" fill="hold"/>
                                        <p:tgtEl>
                                          <p:spTgt spid="15"/>
                                        </p:tgtEl>
                                        <p:attrNameLst>
                                          <p:attrName>ppt_x</p:attrName>
                                        </p:attrNameLst>
                                      </p:cBhvr>
                                      <p:tavLst>
                                        <p:tav tm="0">
                                          <p:val>
                                            <p:strVal val="#ppt_x"/>
                                          </p:val>
                                        </p:tav>
                                        <p:tav tm="100000">
                                          <p:val>
                                            <p:strVal val="#ppt_x"/>
                                          </p:val>
                                        </p:tav>
                                      </p:tavLst>
                                    </p:anim>
                                    <p:anim calcmode="lin" valueType="num">
                                      <p:cBhvr>
                                        <p:cTn id="39" dur="1000" fill="hold"/>
                                        <p:tgtEl>
                                          <p:spTgt spid="15"/>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1000"/>
                                        <p:tgtEl>
                                          <p:spTgt spid="20"/>
                                        </p:tgtEl>
                                      </p:cBhvr>
                                    </p:animEffect>
                                    <p:anim calcmode="lin" valueType="num">
                                      <p:cBhvr>
                                        <p:cTn id="58" dur="1000" fill="hold"/>
                                        <p:tgtEl>
                                          <p:spTgt spid="20"/>
                                        </p:tgtEl>
                                        <p:attrNameLst>
                                          <p:attrName>ppt_x</p:attrName>
                                        </p:attrNameLst>
                                      </p:cBhvr>
                                      <p:tavLst>
                                        <p:tav tm="0">
                                          <p:val>
                                            <p:strVal val="#ppt_x"/>
                                          </p:val>
                                        </p:tav>
                                        <p:tav tm="100000">
                                          <p:val>
                                            <p:strVal val="#ppt_x"/>
                                          </p:val>
                                        </p:tav>
                                      </p:tavLst>
                                    </p:anim>
                                    <p:anim calcmode="lin" valueType="num">
                                      <p:cBhvr>
                                        <p:cTn id="59" dur="1000" fill="hold"/>
                                        <p:tgtEl>
                                          <p:spTgt spid="2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1000"/>
                                        <p:tgtEl>
                                          <p:spTgt spid="21"/>
                                        </p:tgtEl>
                                      </p:cBhvr>
                                    </p:animEffect>
                                    <p:anim calcmode="lin" valueType="num">
                                      <p:cBhvr>
                                        <p:cTn id="63" dur="1000" fill="hold"/>
                                        <p:tgtEl>
                                          <p:spTgt spid="21"/>
                                        </p:tgtEl>
                                        <p:attrNameLst>
                                          <p:attrName>ppt_x</p:attrName>
                                        </p:attrNameLst>
                                      </p:cBhvr>
                                      <p:tavLst>
                                        <p:tav tm="0">
                                          <p:val>
                                            <p:strVal val="#ppt_x"/>
                                          </p:val>
                                        </p:tav>
                                        <p:tav tm="100000">
                                          <p:val>
                                            <p:strVal val="#ppt_x"/>
                                          </p:val>
                                        </p:tav>
                                      </p:tavLst>
                                    </p:anim>
                                    <p:anim calcmode="lin" valueType="num">
                                      <p:cBhvr>
                                        <p:cTn id="6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P spid="20"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rgbClr val="7030A0"/>
            </a:gs>
            <a:gs pos="100000">
              <a:srgbClr val="7030A0"/>
            </a:gs>
            <a:gs pos="0">
              <a:srgbClr val="00B0F0"/>
            </a:gs>
          </a:gsLst>
          <a:lin ang="18900000" scaled="1"/>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825C100-E522-4337-ABAE-6F3B862BED37}"/>
              </a:ext>
            </a:extLst>
          </p:cNvPr>
          <p:cNvSpPr txBox="1"/>
          <p:nvPr/>
        </p:nvSpPr>
        <p:spPr>
          <a:xfrm>
            <a:off x="612289" y="317855"/>
            <a:ext cx="5483711" cy="1138773"/>
          </a:xfrm>
          <a:prstGeom prst="rect">
            <a:avLst/>
          </a:prstGeom>
          <a:noFill/>
        </p:spPr>
        <p:txBody>
          <a:bodyPr wrap="square" rtlCol="0">
            <a:spAutoFit/>
          </a:bodyPr>
          <a:lstStyle/>
          <a:p>
            <a:r>
              <a:rPr lang="zh-CN" altLang="en-US" sz="3600" dirty="0">
                <a:solidFill>
                  <a:schemeClr val="bg1"/>
                </a:solidFill>
              </a:rPr>
              <a:t>程序员助手</a:t>
            </a:r>
            <a:endParaRPr lang="en-US" altLang="zh-CN" sz="3600" dirty="0">
              <a:solidFill>
                <a:schemeClr val="bg1"/>
              </a:solidFill>
            </a:endParaRPr>
          </a:p>
          <a:p>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latin typeface="Fira Code" panose="020B0809050000020004" pitchFamily="49" charset="0"/>
              <a:cs typeface="Lucida Sans Unicode" panose="020B0602030504020204" pitchFamily="34" charset="0"/>
            </a:endParaRPr>
          </a:p>
        </p:txBody>
      </p:sp>
      <p:sp>
        <p:nvSpPr>
          <p:cNvPr id="12" name="文本框 11">
            <a:extLst>
              <a:ext uri="{FF2B5EF4-FFF2-40B4-BE49-F238E27FC236}">
                <a16:creationId xmlns:a16="http://schemas.microsoft.com/office/drawing/2014/main" id="{D97EB7DA-2B6B-4AC1-AA35-C7E4A39347CE}"/>
              </a:ext>
            </a:extLst>
          </p:cNvPr>
          <p:cNvSpPr txBox="1"/>
          <p:nvPr/>
        </p:nvSpPr>
        <p:spPr>
          <a:xfrm>
            <a:off x="703939" y="5492354"/>
            <a:ext cx="4145555" cy="369332"/>
          </a:xfrm>
          <a:prstGeom prst="rect">
            <a:avLst/>
          </a:prstGeom>
          <a:noFill/>
        </p:spPr>
        <p:txBody>
          <a:bodyPr wrap="square" rtlCol="0">
            <a:spAutoFit/>
          </a:bodyPr>
          <a:lstStyle/>
          <a:p>
            <a:r>
              <a:rPr lang="zh-CN" altLang="en-US" dirty="0">
                <a:solidFill>
                  <a:schemeClr val="bg1"/>
                </a:solidFill>
              </a:rPr>
              <a:t>前端和</a:t>
            </a:r>
            <a:r>
              <a:rPr lang="en-US" altLang="zh-CN" dirty="0">
                <a:solidFill>
                  <a:schemeClr val="bg1"/>
                </a:solidFill>
              </a:rPr>
              <a:t>Python</a:t>
            </a:r>
            <a:r>
              <a:rPr lang="zh-CN" altLang="en-US" dirty="0">
                <a:solidFill>
                  <a:schemeClr val="bg1"/>
                </a:solidFill>
              </a:rPr>
              <a:t>部分：</a:t>
            </a:r>
            <a:r>
              <a:rPr lang="en-US" altLang="zh-CN" dirty="0">
                <a:solidFill>
                  <a:schemeClr val="bg1"/>
                </a:solidFill>
              </a:rPr>
              <a:t>Visual Studio Code</a:t>
            </a:r>
            <a:endParaRPr lang="zh-CN" altLang="en-US" dirty="0">
              <a:solidFill>
                <a:schemeClr val="bg1"/>
              </a:solidFill>
            </a:endParaRPr>
          </a:p>
        </p:txBody>
      </p:sp>
      <p:sp>
        <p:nvSpPr>
          <p:cNvPr id="18" name="文本框 17">
            <a:extLst>
              <a:ext uri="{FF2B5EF4-FFF2-40B4-BE49-F238E27FC236}">
                <a16:creationId xmlns:a16="http://schemas.microsoft.com/office/drawing/2014/main" id="{C0BFEE08-AE60-44A8-89FC-CEED68435006}"/>
              </a:ext>
            </a:extLst>
          </p:cNvPr>
          <p:cNvSpPr txBox="1"/>
          <p:nvPr/>
        </p:nvSpPr>
        <p:spPr>
          <a:xfrm>
            <a:off x="8638392" y="442620"/>
            <a:ext cx="3228188" cy="523220"/>
          </a:xfrm>
          <a:prstGeom prst="rect">
            <a:avLst/>
          </a:prstGeom>
          <a:noFill/>
        </p:spPr>
        <p:txBody>
          <a:bodyPr wrap="square" rtlCol="0">
            <a:spAutoFit/>
          </a:bodyPr>
          <a:lstStyle/>
          <a:p>
            <a:r>
              <a:rPr lang="zh-CN" altLang="en-US" sz="2800" dirty="0">
                <a:solidFill>
                  <a:schemeClr val="bg1"/>
                </a:solidFill>
              </a:rPr>
              <a:t>开发工具介绍</a:t>
            </a:r>
          </a:p>
        </p:txBody>
      </p:sp>
      <p:pic>
        <p:nvPicPr>
          <p:cNvPr id="3" name="图片 2">
            <a:extLst>
              <a:ext uri="{FF2B5EF4-FFF2-40B4-BE49-F238E27FC236}">
                <a16:creationId xmlns:a16="http://schemas.microsoft.com/office/drawing/2014/main" id="{B3624C10-9A4A-4EF1-A295-A0F047C08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517" y="2209800"/>
            <a:ext cx="2438400" cy="2438400"/>
          </a:xfrm>
          <a:prstGeom prst="rect">
            <a:avLst/>
          </a:prstGeom>
        </p:spPr>
      </p:pic>
      <p:pic>
        <p:nvPicPr>
          <p:cNvPr id="7" name="图片 6">
            <a:extLst>
              <a:ext uri="{FF2B5EF4-FFF2-40B4-BE49-F238E27FC236}">
                <a16:creationId xmlns:a16="http://schemas.microsoft.com/office/drawing/2014/main" id="{0C9AE57D-343C-46CF-9120-B857B9EFB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4522" y="2209800"/>
            <a:ext cx="2438400" cy="2438400"/>
          </a:xfrm>
          <a:prstGeom prst="rect">
            <a:avLst/>
          </a:prstGeom>
        </p:spPr>
      </p:pic>
      <p:sp>
        <p:nvSpPr>
          <p:cNvPr id="23" name="文本框 22">
            <a:extLst>
              <a:ext uri="{FF2B5EF4-FFF2-40B4-BE49-F238E27FC236}">
                <a16:creationId xmlns:a16="http://schemas.microsoft.com/office/drawing/2014/main" id="{A5613926-8978-48C5-8449-F7CCCCB7B178}"/>
              </a:ext>
            </a:extLst>
          </p:cNvPr>
          <p:cNvSpPr txBox="1"/>
          <p:nvPr/>
        </p:nvSpPr>
        <p:spPr>
          <a:xfrm>
            <a:off x="8278548" y="5492354"/>
            <a:ext cx="2216533" cy="369332"/>
          </a:xfrm>
          <a:prstGeom prst="rect">
            <a:avLst/>
          </a:prstGeom>
          <a:noFill/>
        </p:spPr>
        <p:txBody>
          <a:bodyPr wrap="square" rtlCol="0">
            <a:spAutoFit/>
          </a:bodyPr>
          <a:lstStyle/>
          <a:p>
            <a:r>
              <a:rPr lang="zh-CN" altLang="en-US" dirty="0">
                <a:solidFill>
                  <a:schemeClr val="bg1"/>
                </a:solidFill>
              </a:rPr>
              <a:t>后端：宇宙第一</a:t>
            </a:r>
            <a:r>
              <a:rPr lang="en-US" altLang="zh-CN" dirty="0">
                <a:solidFill>
                  <a:schemeClr val="bg1"/>
                </a:solidFill>
              </a:rPr>
              <a:t>IDE</a:t>
            </a:r>
            <a:endParaRPr lang="zh-CN" altLang="en-US" dirty="0">
              <a:solidFill>
                <a:schemeClr val="bg1"/>
              </a:solidFill>
            </a:endParaRPr>
          </a:p>
        </p:txBody>
      </p:sp>
      <p:sp>
        <p:nvSpPr>
          <p:cNvPr id="8" name="文本框 7">
            <a:extLst>
              <a:ext uri="{FF2B5EF4-FFF2-40B4-BE49-F238E27FC236}">
                <a16:creationId xmlns:a16="http://schemas.microsoft.com/office/drawing/2014/main" id="{EAC9B826-A3AA-4704-8F3B-7945BF0A1F1A}"/>
              </a:ext>
            </a:extLst>
          </p:cNvPr>
          <p:cNvSpPr txBox="1"/>
          <p:nvPr/>
        </p:nvSpPr>
        <p:spPr>
          <a:xfrm>
            <a:off x="4849494" y="1978967"/>
            <a:ext cx="2808514" cy="461665"/>
          </a:xfrm>
          <a:prstGeom prst="rect">
            <a:avLst/>
          </a:prstGeom>
          <a:noFill/>
        </p:spPr>
        <p:txBody>
          <a:bodyPr wrap="square" rtlCol="0">
            <a:spAutoFit/>
          </a:bodyPr>
          <a:lstStyle/>
          <a:p>
            <a:r>
              <a:rPr lang="zh-CN" altLang="en-US" sz="2400" dirty="0">
                <a:solidFill>
                  <a:schemeClr val="bg1"/>
                </a:solidFill>
              </a:rPr>
              <a:t>简称：</a:t>
            </a:r>
            <a:r>
              <a:rPr lang="en-US" altLang="zh-CN" sz="2400" dirty="0">
                <a:solidFill>
                  <a:schemeClr val="bg1"/>
                </a:solidFill>
              </a:rPr>
              <a:t>VS</a:t>
            </a:r>
            <a:r>
              <a:rPr lang="zh-CN" altLang="en-US" sz="2400" dirty="0">
                <a:solidFill>
                  <a:schemeClr val="bg1"/>
                </a:solidFill>
              </a:rPr>
              <a:t>全家桶</a:t>
            </a:r>
          </a:p>
        </p:txBody>
      </p:sp>
    </p:spTree>
    <p:extLst>
      <p:ext uri="{BB962C8B-B14F-4D97-AF65-F5344CB8AC3E}">
        <p14:creationId xmlns:p14="http://schemas.microsoft.com/office/powerpoint/2010/main" val="4063923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80">
                                          <p:stCondLst>
                                            <p:cond delay="0"/>
                                          </p:stCondLst>
                                        </p:cTn>
                                        <p:tgtEl>
                                          <p:spTgt spid="8"/>
                                        </p:tgtEl>
                                      </p:cBhvr>
                                    </p:animEffect>
                                    <p:anim calcmode="lin" valueType="num">
                                      <p:cBhvr>
                                        <p:cTn id="20"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5" dur="26">
                                          <p:stCondLst>
                                            <p:cond delay="650"/>
                                          </p:stCondLst>
                                        </p:cTn>
                                        <p:tgtEl>
                                          <p:spTgt spid="8"/>
                                        </p:tgtEl>
                                      </p:cBhvr>
                                      <p:to x="100000" y="60000"/>
                                    </p:animScale>
                                    <p:animScale>
                                      <p:cBhvr>
                                        <p:cTn id="26" dur="166" decel="50000">
                                          <p:stCondLst>
                                            <p:cond delay="676"/>
                                          </p:stCondLst>
                                        </p:cTn>
                                        <p:tgtEl>
                                          <p:spTgt spid="8"/>
                                        </p:tgtEl>
                                      </p:cBhvr>
                                      <p:to x="100000" y="100000"/>
                                    </p:animScale>
                                    <p:animScale>
                                      <p:cBhvr>
                                        <p:cTn id="27" dur="26">
                                          <p:stCondLst>
                                            <p:cond delay="1312"/>
                                          </p:stCondLst>
                                        </p:cTn>
                                        <p:tgtEl>
                                          <p:spTgt spid="8"/>
                                        </p:tgtEl>
                                      </p:cBhvr>
                                      <p:to x="100000" y="80000"/>
                                    </p:animScale>
                                    <p:animScale>
                                      <p:cBhvr>
                                        <p:cTn id="28" dur="166" decel="50000">
                                          <p:stCondLst>
                                            <p:cond delay="1338"/>
                                          </p:stCondLst>
                                        </p:cTn>
                                        <p:tgtEl>
                                          <p:spTgt spid="8"/>
                                        </p:tgtEl>
                                      </p:cBhvr>
                                      <p:to x="100000" y="100000"/>
                                    </p:animScale>
                                    <p:animScale>
                                      <p:cBhvr>
                                        <p:cTn id="29" dur="26">
                                          <p:stCondLst>
                                            <p:cond delay="1642"/>
                                          </p:stCondLst>
                                        </p:cTn>
                                        <p:tgtEl>
                                          <p:spTgt spid="8"/>
                                        </p:tgtEl>
                                      </p:cBhvr>
                                      <p:to x="100000" y="90000"/>
                                    </p:animScale>
                                    <p:animScale>
                                      <p:cBhvr>
                                        <p:cTn id="30" dur="166" decel="50000">
                                          <p:stCondLst>
                                            <p:cond delay="1668"/>
                                          </p:stCondLst>
                                        </p:cTn>
                                        <p:tgtEl>
                                          <p:spTgt spid="8"/>
                                        </p:tgtEl>
                                      </p:cBhvr>
                                      <p:to x="100000" y="100000"/>
                                    </p:animScale>
                                    <p:animScale>
                                      <p:cBhvr>
                                        <p:cTn id="31" dur="26">
                                          <p:stCondLst>
                                            <p:cond delay="1808"/>
                                          </p:stCondLst>
                                        </p:cTn>
                                        <p:tgtEl>
                                          <p:spTgt spid="8"/>
                                        </p:tgtEl>
                                      </p:cBhvr>
                                      <p:to x="100000" y="95000"/>
                                    </p:animScale>
                                    <p:animScale>
                                      <p:cBhvr>
                                        <p:cTn id="32"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6000">
              <a:srgbClr val="7030A0"/>
            </a:gs>
            <a:gs pos="100000">
              <a:srgbClr val="00B0F0"/>
            </a:gs>
          </a:gsLst>
          <a:lin ang="5400000" scaled="1"/>
          <a:tileRect/>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F368C8-5580-4485-8847-E22527F31A52}"/>
              </a:ext>
            </a:extLst>
          </p:cNvPr>
          <p:cNvSpPr txBox="1"/>
          <p:nvPr/>
        </p:nvSpPr>
        <p:spPr>
          <a:xfrm>
            <a:off x="612289" y="317855"/>
            <a:ext cx="5483711" cy="1138773"/>
          </a:xfrm>
          <a:prstGeom prst="rect">
            <a:avLst/>
          </a:prstGeom>
          <a:noFill/>
        </p:spPr>
        <p:txBody>
          <a:bodyPr wrap="square" rtlCol="0">
            <a:spAutoFit/>
          </a:bodyPr>
          <a:lstStyle/>
          <a:p>
            <a:r>
              <a:rPr lang="zh-CN" altLang="en-US" sz="3600" dirty="0">
                <a:solidFill>
                  <a:schemeClr val="bg1"/>
                </a:solidFill>
              </a:rPr>
              <a:t>程序员助手</a:t>
            </a:r>
            <a:endParaRPr lang="en-US" altLang="zh-CN" sz="3600" dirty="0">
              <a:solidFill>
                <a:schemeClr val="bg1"/>
              </a:solidFill>
            </a:endParaRPr>
          </a:p>
          <a:p>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latin typeface="Fira Code" panose="020B0809050000020004" pitchFamily="49" charset="0"/>
              <a:cs typeface="Lucida Sans Unicode" panose="020B0602030504020204" pitchFamily="34" charset="0"/>
            </a:endParaRPr>
          </a:p>
        </p:txBody>
      </p:sp>
      <p:sp>
        <p:nvSpPr>
          <p:cNvPr id="5" name="文本框 4">
            <a:extLst>
              <a:ext uri="{FF2B5EF4-FFF2-40B4-BE49-F238E27FC236}">
                <a16:creationId xmlns:a16="http://schemas.microsoft.com/office/drawing/2014/main" id="{77E95F78-FA6D-48BA-A317-3130332DC7CB}"/>
              </a:ext>
            </a:extLst>
          </p:cNvPr>
          <p:cNvSpPr txBox="1"/>
          <p:nvPr/>
        </p:nvSpPr>
        <p:spPr>
          <a:xfrm>
            <a:off x="8638392" y="442620"/>
            <a:ext cx="3228188" cy="523220"/>
          </a:xfrm>
          <a:prstGeom prst="rect">
            <a:avLst/>
          </a:prstGeom>
          <a:noFill/>
        </p:spPr>
        <p:txBody>
          <a:bodyPr wrap="square" rtlCol="0">
            <a:spAutoFit/>
          </a:bodyPr>
          <a:lstStyle/>
          <a:p>
            <a:r>
              <a:rPr lang="zh-CN" altLang="en-US" sz="2800" dirty="0">
                <a:solidFill>
                  <a:schemeClr val="bg1"/>
                </a:solidFill>
              </a:rPr>
              <a:t>技术栈选择介绍</a:t>
            </a:r>
          </a:p>
        </p:txBody>
      </p:sp>
      <p:pic>
        <p:nvPicPr>
          <p:cNvPr id="10" name="图片 9">
            <a:extLst>
              <a:ext uri="{FF2B5EF4-FFF2-40B4-BE49-F238E27FC236}">
                <a16:creationId xmlns:a16="http://schemas.microsoft.com/office/drawing/2014/main" id="{927898DC-B731-4C0A-AD70-C39FC7293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18" y="2473844"/>
            <a:ext cx="1940670" cy="194067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2" name="图片 11">
            <a:extLst>
              <a:ext uri="{FF2B5EF4-FFF2-40B4-BE49-F238E27FC236}">
                <a16:creationId xmlns:a16="http://schemas.microsoft.com/office/drawing/2014/main" id="{B74AF306-5799-4CD3-8510-A8F84CB49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1283" y="2359523"/>
            <a:ext cx="2050240" cy="205024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4" name="图片 13">
            <a:extLst>
              <a:ext uri="{FF2B5EF4-FFF2-40B4-BE49-F238E27FC236}">
                <a16:creationId xmlns:a16="http://schemas.microsoft.com/office/drawing/2014/main" id="{D4869DFD-2FD3-4CDB-8D5E-316F4D872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5363" y="2359523"/>
            <a:ext cx="2050240" cy="205024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5" name="文本框 14">
            <a:extLst>
              <a:ext uri="{FF2B5EF4-FFF2-40B4-BE49-F238E27FC236}">
                <a16:creationId xmlns:a16="http://schemas.microsoft.com/office/drawing/2014/main" id="{C229EF32-1A29-4AC6-A1D8-D9EB4A23E7A8}"/>
              </a:ext>
            </a:extLst>
          </p:cNvPr>
          <p:cNvSpPr txBox="1"/>
          <p:nvPr/>
        </p:nvSpPr>
        <p:spPr>
          <a:xfrm>
            <a:off x="5796779" y="2875001"/>
            <a:ext cx="860612" cy="1107996"/>
          </a:xfrm>
          <a:prstGeom prst="rect">
            <a:avLst/>
          </a:prstGeom>
          <a:noFill/>
        </p:spPr>
        <p:txBody>
          <a:bodyPr wrap="square" rtlCol="0">
            <a:spAutoFit/>
          </a:bodyPr>
          <a:lstStyle/>
          <a:p>
            <a:r>
              <a:rPr lang="en-US" altLang="zh-CN" sz="6600" dirty="0">
                <a:solidFill>
                  <a:schemeClr val="bg1"/>
                </a:solidFill>
              </a:rPr>
              <a:t>+</a:t>
            </a:r>
            <a:endParaRPr lang="zh-CN" altLang="en-US" sz="6600" dirty="0">
              <a:solidFill>
                <a:schemeClr val="bg1"/>
              </a:solidFill>
            </a:endParaRPr>
          </a:p>
        </p:txBody>
      </p:sp>
      <p:sp>
        <p:nvSpPr>
          <p:cNvPr id="16" name="文本框 15">
            <a:extLst>
              <a:ext uri="{FF2B5EF4-FFF2-40B4-BE49-F238E27FC236}">
                <a16:creationId xmlns:a16="http://schemas.microsoft.com/office/drawing/2014/main" id="{61413C2E-CFF2-4580-9B14-0E9D7BA64B16}"/>
              </a:ext>
            </a:extLst>
          </p:cNvPr>
          <p:cNvSpPr txBox="1"/>
          <p:nvPr/>
        </p:nvSpPr>
        <p:spPr>
          <a:xfrm>
            <a:off x="2763018" y="2875001"/>
            <a:ext cx="860612" cy="1107996"/>
          </a:xfrm>
          <a:prstGeom prst="rect">
            <a:avLst/>
          </a:prstGeom>
          <a:noFill/>
        </p:spPr>
        <p:txBody>
          <a:bodyPr wrap="square" rtlCol="0">
            <a:spAutoFit/>
          </a:bodyPr>
          <a:lstStyle/>
          <a:p>
            <a:r>
              <a:rPr lang="en-US" altLang="zh-CN" sz="6600" dirty="0">
                <a:solidFill>
                  <a:schemeClr val="bg1"/>
                </a:solidFill>
              </a:rPr>
              <a:t>+</a:t>
            </a:r>
            <a:endParaRPr lang="zh-CN" altLang="en-US" sz="6600" dirty="0">
              <a:solidFill>
                <a:schemeClr val="bg1"/>
              </a:solidFill>
            </a:endParaRPr>
          </a:p>
        </p:txBody>
      </p:sp>
      <p:sp>
        <p:nvSpPr>
          <p:cNvPr id="17" name="文本框 16">
            <a:extLst>
              <a:ext uri="{FF2B5EF4-FFF2-40B4-BE49-F238E27FC236}">
                <a16:creationId xmlns:a16="http://schemas.microsoft.com/office/drawing/2014/main" id="{4D78BB8B-D554-44DF-8D3C-CABE3A76AC33}"/>
              </a:ext>
            </a:extLst>
          </p:cNvPr>
          <p:cNvSpPr txBox="1"/>
          <p:nvPr/>
        </p:nvSpPr>
        <p:spPr>
          <a:xfrm>
            <a:off x="636397" y="4972267"/>
            <a:ext cx="2054711" cy="369332"/>
          </a:xfrm>
          <a:prstGeom prst="rect">
            <a:avLst/>
          </a:prstGeom>
          <a:noFill/>
        </p:spPr>
        <p:txBody>
          <a:bodyPr wrap="square" rtlCol="0">
            <a:spAutoFit/>
          </a:bodyPr>
          <a:lstStyle/>
          <a:p>
            <a:r>
              <a:rPr lang="zh-CN" altLang="en-US" dirty="0">
                <a:solidFill>
                  <a:schemeClr val="bg1"/>
                </a:solidFill>
              </a:rPr>
              <a:t>前端：</a:t>
            </a:r>
            <a:r>
              <a:rPr lang="en-US" altLang="zh-CN" dirty="0">
                <a:solidFill>
                  <a:schemeClr val="bg1"/>
                </a:solidFill>
              </a:rPr>
              <a:t>Electron.js</a:t>
            </a:r>
            <a:endParaRPr lang="zh-CN" altLang="en-US" dirty="0">
              <a:solidFill>
                <a:schemeClr val="bg1"/>
              </a:solidFill>
            </a:endParaRPr>
          </a:p>
        </p:txBody>
      </p:sp>
      <p:sp>
        <p:nvSpPr>
          <p:cNvPr id="18" name="文本框 17">
            <a:extLst>
              <a:ext uri="{FF2B5EF4-FFF2-40B4-BE49-F238E27FC236}">
                <a16:creationId xmlns:a16="http://schemas.microsoft.com/office/drawing/2014/main" id="{7A3E191B-5B5F-4CF6-8747-C9AD4BEE31A0}"/>
              </a:ext>
            </a:extLst>
          </p:cNvPr>
          <p:cNvSpPr txBox="1"/>
          <p:nvPr/>
        </p:nvSpPr>
        <p:spPr>
          <a:xfrm>
            <a:off x="9406078" y="4972267"/>
            <a:ext cx="2248809" cy="369332"/>
          </a:xfrm>
          <a:prstGeom prst="rect">
            <a:avLst/>
          </a:prstGeom>
          <a:noFill/>
        </p:spPr>
        <p:txBody>
          <a:bodyPr wrap="square" rtlCol="0">
            <a:spAutoFit/>
          </a:bodyPr>
          <a:lstStyle/>
          <a:p>
            <a:r>
              <a:rPr lang="zh-CN" altLang="en-US" dirty="0">
                <a:solidFill>
                  <a:schemeClr val="bg1"/>
                </a:solidFill>
              </a:rPr>
              <a:t>数据与</a:t>
            </a:r>
            <a:r>
              <a:rPr lang="en-US" altLang="zh-CN" dirty="0">
                <a:solidFill>
                  <a:schemeClr val="bg1"/>
                </a:solidFill>
              </a:rPr>
              <a:t>AI</a:t>
            </a:r>
            <a:r>
              <a:rPr lang="zh-CN" altLang="en-US" dirty="0">
                <a:solidFill>
                  <a:schemeClr val="bg1"/>
                </a:solidFill>
              </a:rPr>
              <a:t>端：</a:t>
            </a:r>
            <a:r>
              <a:rPr lang="en-US" altLang="zh-CN" dirty="0">
                <a:solidFill>
                  <a:schemeClr val="bg1"/>
                </a:solidFill>
              </a:rPr>
              <a:t>Python</a:t>
            </a:r>
            <a:endParaRPr lang="zh-CN" altLang="en-US" dirty="0">
              <a:solidFill>
                <a:schemeClr val="bg1"/>
              </a:solidFill>
            </a:endParaRPr>
          </a:p>
        </p:txBody>
      </p:sp>
      <p:sp>
        <p:nvSpPr>
          <p:cNvPr id="19" name="文本框 18">
            <a:extLst>
              <a:ext uri="{FF2B5EF4-FFF2-40B4-BE49-F238E27FC236}">
                <a16:creationId xmlns:a16="http://schemas.microsoft.com/office/drawing/2014/main" id="{C5271F37-DA8A-4946-892F-29501C49C7A5}"/>
              </a:ext>
            </a:extLst>
          </p:cNvPr>
          <p:cNvSpPr txBox="1"/>
          <p:nvPr/>
        </p:nvSpPr>
        <p:spPr>
          <a:xfrm>
            <a:off x="3464798" y="4972267"/>
            <a:ext cx="2363209" cy="369332"/>
          </a:xfrm>
          <a:prstGeom prst="rect">
            <a:avLst/>
          </a:prstGeom>
          <a:noFill/>
        </p:spPr>
        <p:txBody>
          <a:bodyPr wrap="square" rtlCol="0">
            <a:spAutoFit/>
          </a:bodyPr>
          <a:lstStyle/>
          <a:p>
            <a:r>
              <a:rPr lang="zh-CN" altLang="en-US" dirty="0">
                <a:solidFill>
                  <a:schemeClr val="bg1"/>
                </a:solidFill>
              </a:rPr>
              <a:t>后端：</a:t>
            </a:r>
            <a:r>
              <a:rPr lang="en-US" altLang="zh-CN" dirty="0" err="1">
                <a:solidFill>
                  <a:schemeClr val="bg1"/>
                </a:solidFill>
              </a:rPr>
              <a:t>ASP.Net</a:t>
            </a:r>
            <a:r>
              <a:rPr lang="en-US" altLang="zh-CN" dirty="0">
                <a:solidFill>
                  <a:schemeClr val="bg1"/>
                </a:solidFill>
              </a:rPr>
              <a:t> Core</a:t>
            </a:r>
            <a:endParaRPr lang="zh-CN" altLang="en-US" dirty="0">
              <a:solidFill>
                <a:schemeClr val="bg1"/>
              </a:solidFill>
            </a:endParaRPr>
          </a:p>
        </p:txBody>
      </p:sp>
      <p:pic>
        <p:nvPicPr>
          <p:cNvPr id="21" name="图片 20">
            <a:extLst>
              <a:ext uri="{FF2B5EF4-FFF2-40B4-BE49-F238E27FC236}">
                <a16:creationId xmlns:a16="http://schemas.microsoft.com/office/drawing/2014/main" id="{554C608B-7866-4AC0-8DC8-96F031B63E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1573" y="2359523"/>
            <a:ext cx="1987309" cy="205024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2" name="文本框 21">
            <a:extLst>
              <a:ext uri="{FF2B5EF4-FFF2-40B4-BE49-F238E27FC236}">
                <a16:creationId xmlns:a16="http://schemas.microsoft.com/office/drawing/2014/main" id="{4D6144E1-4B43-41B7-A0D0-E3897CB5F876}"/>
              </a:ext>
            </a:extLst>
          </p:cNvPr>
          <p:cNvSpPr txBox="1"/>
          <p:nvPr/>
        </p:nvSpPr>
        <p:spPr>
          <a:xfrm>
            <a:off x="8702937" y="2835396"/>
            <a:ext cx="860612" cy="1107996"/>
          </a:xfrm>
          <a:prstGeom prst="rect">
            <a:avLst/>
          </a:prstGeom>
          <a:noFill/>
        </p:spPr>
        <p:txBody>
          <a:bodyPr wrap="square" rtlCol="0">
            <a:spAutoFit/>
          </a:bodyPr>
          <a:lstStyle/>
          <a:p>
            <a:r>
              <a:rPr lang="en-US" altLang="zh-CN" sz="6600" dirty="0">
                <a:solidFill>
                  <a:schemeClr val="bg1"/>
                </a:solidFill>
              </a:rPr>
              <a:t>+</a:t>
            </a:r>
            <a:endParaRPr lang="zh-CN" altLang="en-US" sz="6600" dirty="0">
              <a:solidFill>
                <a:schemeClr val="bg1"/>
              </a:solidFill>
            </a:endParaRPr>
          </a:p>
        </p:txBody>
      </p:sp>
      <p:sp>
        <p:nvSpPr>
          <p:cNvPr id="23" name="文本框 22">
            <a:extLst>
              <a:ext uri="{FF2B5EF4-FFF2-40B4-BE49-F238E27FC236}">
                <a16:creationId xmlns:a16="http://schemas.microsoft.com/office/drawing/2014/main" id="{B0A003D0-6BCD-4CA7-8F6F-942F32B5A229}"/>
              </a:ext>
            </a:extLst>
          </p:cNvPr>
          <p:cNvSpPr txBox="1"/>
          <p:nvPr/>
        </p:nvSpPr>
        <p:spPr>
          <a:xfrm>
            <a:off x="6537171" y="4972267"/>
            <a:ext cx="2248809" cy="369332"/>
          </a:xfrm>
          <a:prstGeom prst="rect">
            <a:avLst/>
          </a:prstGeom>
          <a:noFill/>
        </p:spPr>
        <p:txBody>
          <a:bodyPr wrap="square" rtlCol="0">
            <a:spAutoFit/>
          </a:bodyPr>
          <a:lstStyle/>
          <a:p>
            <a:r>
              <a:rPr lang="zh-CN" altLang="en-US" dirty="0">
                <a:solidFill>
                  <a:schemeClr val="bg1"/>
                </a:solidFill>
              </a:rPr>
              <a:t>数据库：</a:t>
            </a:r>
            <a:r>
              <a:rPr lang="en-US" altLang="zh-CN" dirty="0" err="1">
                <a:solidFill>
                  <a:schemeClr val="bg1"/>
                </a:solidFill>
              </a:rPr>
              <a:t>PostgreSql</a:t>
            </a:r>
            <a:endParaRPr lang="zh-CN" altLang="en-US" dirty="0">
              <a:solidFill>
                <a:schemeClr val="bg1"/>
              </a:solidFill>
            </a:endParaRPr>
          </a:p>
        </p:txBody>
      </p:sp>
    </p:spTree>
    <p:extLst>
      <p:ext uri="{BB962C8B-B14F-4D97-AF65-F5344CB8AC3E}">
        <p14:creationId xmlns:p14="http://schemas.microsoft.com/office/powerpoint/2010/main" val="1806259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6000">
              <a:srgbClr val="7030A0"/>
            </a:gs>
            <a:gs pos="100000">
              <a:srgbClr val="00B0F0"/>
            </a:gs>
          </a:gsLst>
          <a:lin ang="5400000" scaled="1"/>
        </a:gradFill>
        <a:effectLst/>
      </p:bgPr>
    </p:bg>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AF368C8-5580-4485-8847-E22527F31A52}"/>
              </a:ext>
            </a:extLst>
          </p:cNvPr>
          <p:cNvSpPr txBox="1"/>
          <p:nvPr/>
        </p:nvSpPr>
        <p:spPr>
          <a:xfrm>
            <a:off x="612289" y="317855"/>
            <a:ext cx="5483711" cy="1138773"/>
          </a:xfrm>
          <a:prstGeom prst="rect">
            <a:avLst/>
          </a:prstGeom>
          <a:noFill/>
        </p:spPr>
        <p:txBody>
          <a:bodyPr wrap="square" rtlCol="0">
            <a:spAutoFit/>
          </a:bodyPr>
          <a:lstStyle/>
          <a:p>
            <a:r>
              <a:rPr lang="zh-CN" altLang="en-US" sz="3600" dirty="0">
                <a:solidFill>
                  <a:schemeClr val="bg1"/>
                </a:solidFill>
              </a:rPr>
              <a:t>程序员助手</a:t>
            </a:r>
            <a:endParaRPr lang="en-US" altLang="zh-CN" sz="3600" dirty="0">
              <a:solidFill>
                <a:schemeClr val="bg1"/>
              </a:solidFill>
            </a:endParaRPr>
          </a:p>
          <a:p>
            <a:r>
              <a:rPr lang="en-US" altLang="zh-CN" sz="3200" dirty="0">
                <a:solidFill>
                  <a:schemeClr val="bg1"/>
                </a:solidFill>
                <a:latin typeface="Fira Code" panose="020B0809050000020004" pitchFamily="49" charset="0"/>
                <a:ea typeface="Fira Code" panose="020B0809050000020004" pitchFamily="49" charset="0"/>
                <a:cs typeface="Lucida Sans Unicode" panose="020B0602030504020204" pitchFamily="34" charset="0"/>
              </a:rPr>
              <a:t>Programmer assistant</a:t>
            </a:r>
            <a:endParaRPr lang="zh-CN" altLang="en-US" sz="3200" dirty="0">
              <a:latin typeface="Fira Code" panose="020B0809050000020004" pitchFamily="49" charset="0"/>
              <a:cs typeface="Lucida Sans Unicode" panose="020B0602030504020204" pitchFamily="34" charset="0"/>
            </a:endParaRPr>
          </a:p>
        </p:txBody>
      </p:sp>
      <p:sp>
        <p:nvSpPr>
          <p:cNvPr id="5" name="文本框 4">
            <a:extLst>
              <a:ext uri="{FF2B5EF4-FFF2-40B4-BE49-F238E27FC236}">
                <a16:creationId xmlns:a16="http://schemas.microsoft.com/office/drawing/2014/main" id="{77E95F78-FA6D-48BA-A317-3130332DC7CB}"/>
              </a:ext>
            </a:extLst>
          </p:cNvPr>
          <p:cNvSpPr txBox="1"/>
          <p:nvPr/>
        </p:nvSpPr>
        <p:spPr>
          <a:xfrm>
            <a:off x="8814934" y="421395"/>
            <a:ext cx="3228188" cy="523220"/>
          </a:xfrm>
          <a:prstGeom prst="rect">
            <a:avLst/>
          </a:prstGeom>
          <a:noFill/>
        </p:spPr>
        <p:txBody>
          <a:bodyPr wrap="square" rtlCol="0">
            <a:spAutoFit/>
          </a:bodyPr>
          <a:lstStyle/>
          <a:p>
            <a:r>
              <a:rPr lang="zh-CN" altLang="en-US" sz="2800" dirty="0">
                <a:solidFill>
                  <a:schemeClr val="bg1"/>
                </a:solidFill>
              </a:rPr>
              <a:t>技术栈</a:t>
            </a:r>
            <a:r>
              <a:rPr lang="en-US" altLang="zh-CN" sz="2800" dirty="0">
                <a:solidFill>
                  <a:schemeClr val="bg1"/>
                </a:solidFill>
              </a:rPr>
              <a:t>Flag</a:t>
            </a:r>
            <a:r>
              <a:rPr lang="zh-CN" altLang="en-US" sz="2800" dirty="0">
                <a:solidFill>
                  <a:schemeClr val="bg1"/>
                </a:solidFill>
              </a:rPr>
              <a:t>介绍</a:t>
            </a:r>
          </a:p>
        </p:txBody>
      </p:sp>
      <p:pic>
        <p:nvPicPr>
          <p:cNvPr id="10" name="图片 9">
            <a:extLst>
              <a:ext uri="{FF2B5EF4-FFF2-40B4-BE49-F238E27FC236}">
                <a16:creationId xmlns:a16="http://schemas.microsoft.com/office/drawing/2014/main" id="{927898DC-B731-4C0A-AD70-C39FC72931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846" y="1810731"/>
            <a:ext cx="935811" cy="93581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2" name="图片 11">
            <a:extLst>
              <a:ext uri="{FF2B5EF4-FFF2-40B4-BE49-F238E27FC236}">
                <a16:creationId xmlns:a16="http://schemas.microsoft.com/office/drawing/2014/main" id="{B74AF306-5799-4CD3-8510-A8F84CB49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497" y="1810730"/>
            <a:ext cx="935811" cy="93581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4" name="图片 13">
            <a:extLst>
              <a:ext uri="{FF2B5EF4-FFF2-40B4-BE49-F238E27FC236}">
                <a16:creationId xmlns:a16="http://schemas.microsoft.com/office/drawing/2014/main" id="{D4869DFD-2FD3-4CDB-8D5E-316F4D872B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3163" y="1687895"/>
            <a:ext cx="1058646" cy="105864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15" name="文本框 14">
            <a:extLst>
              <a:ext uri="{FF2B5EF4-FFF2-40B4-BE49-F238E27FC236}">
                <a16:creationId xmlns:a16="http://schemas.microsoft.com/office/drawing/2014/main" id="{C229EF32-1A29-4AC6-A1D8-D9EB4A23E7A8}"/>
              </a:ext>
            </a:extLst>
          </p:cNvPr>
          <p:cNvSpPr txBox="1"/>
          <p:nvPr/>
        </p:nvSpPr>
        <p:spPr>
          <a:xfrm>
            <a:off x="4253696" y="2835396"/>
            <a:ext cx="860612" cy="1107996"/>
          </a:xfrm>
          <a:prstGeom prst="rect">
            <a:avLst/>
          </a:prstGeom>
          <a:noFill/>
        </p:spPr>
        <p:txBody>
          <a:bodyPr wrap="square" rtlCol="0">
            <a:spAutoFit/>
          </a:bodyPr>
          <a:lstStyle/>
          <a:p>
            <a:pPr algn="ctr"/>
            <a:r>
              <a:rPr lang="en-US" altLang="zh-CN" sz="6600" dirty="0">
                <a:solidFill>
                  <a:schemeClr val="bg1"/>
                </a:solidFill>
              </a:rPr>
              <a:t>|</a:t>
            </a:r>
            <a:endParaRPr lang="zh-CN" altLang="en-US" sz="6600" dirty="0">
              <a:solidFill>
                <a:schemeClr val="bg1"/>
              </a:solidFill>
            </a:endParaRPr>
          </a:p>
        </p:txBody>
      </p:sp>
      <p:sp>
        <p:nvSpPr>
          <p:cNvPr id="16" name="文本框 15">
            <a:extLst>
              <a:ext uri="{FF2B5EF4-FFF2-40B4-BE49-F238E27FC236}">
                <a16:creationId xmlns:a16="http://schemas.microsoft.com/office/drawing/2014/main" id="{61413C2E-CFF2-4580-9B14-0E9D7BA64B16}"/>
              </a:ext>
            </a:extLst>
          </p:cNvPr>
          <p:cNvSpPr txBox="1"/>
          <p:nvPr/>
        </p:nvSpPr>
        <p:spPr>
          <a:xfrm>
            <a:off x="1288546" y="2835396"/>
            <a:ext cx="860612" cy="1107996"/>
          </a:xfrm>
          <a:prstGeom prst="rect">
            <a:avLst/>
          </a:prstGeom>
          <a:noFill/>
        </p:spPr>
        <p:txBody>
          <a:bodyPr wrap="square" rtlCol="0">
            <a:spAutoFit/>
          </a:bodyPr>
          <a:lstStyle/>
          <a:p>
            <a:pPr algn="ctr"/>
            <a:r>
              <a:rPr lang="en-US" altLang="zh-CN" sz="6600" dirty="0">
                <a:solidFill>
                  <a:schemeClr val="bg1"/>
                </a:solidFill>
              </a:rPr>
              <a:t>|</a:t>
            </a:r>
            <a:endParaRPr lang="zh-CN" altLang="en-US" sz="6600" dirty="0">
              <a:solidFill>
                <a:schemeClr val="bg1"/>
              </a:solidFill>
            </a:endParaRPr>
          </a:p>
        </p:txBody>
      </p:sp>
      <p:sp>
        <p:nvSpPr>
          <p:cNvPr id="17" name="文本框 16">
            <a:extLst>
              <a:ext uri="{FF2B5EF4-FFF2-40B4-BE49-F238E27FC236}">
                <a16:creationId xmlns:a16="http://schemas.microsoft.com/office/drawing/2014/main" id="{4D78BB8B-D554-44DF-8D3C-CABE3A76AC33}"/>
              </a:ext>
            </a:extLst>
          </p:cNvPr>
          <p:cNvSpPr txBox="1"/>
          <p:nvPr/>
        </p:nvSpPr>
        <p:spPr>
          <a:xfrm>
            <a:off x="971221" y="5736060"/>
            <a:ext cx="1495262" cy="369332"/>
          </a:xfrm>
          <a:prstGeom prst="rect">
            <a:avLst/>
          </a:prstGeom>
          <a:noFill/>
        </p:spPr>
        <p:txBody>
          <a:bodyPr wrap="square" rtlCol="0">
            <a:spAutoFit/>
          </a:bodyPr>
          <a:lstStyle/>
          <a:p>
            <a:r>
              <a:rPr lang="en-US" altLang="zh-CN" dirty="0">
                <a:solidFill>
                  <a:schemeClr val="bg1"/>
                </a:solidFill>
              </a:rPr>
              <a:t>Electron-Vue</a:t>
            </a:r>
            <a:endParaRPr lang="zh-CN" altLang="en-US" dirty="0">
              <a:solidFill>
                <a:schemeClr val="bg1"/>
              </a:solidFill>
            </a:endParaRPr>
          </a:p>
        </p:txBody>
      </p:sp>
      <p:sp>
        <p:nvSpPr>
          <p:cNvPr id="18" name="文本框 17">
            <a:extLst>
              <a:ext uri="{FF2B5EF4-FFF2-40B4-BE49-F238E27FC236}">
                <a16:creationId xmlns:a16="http://schemas.microsoft.com/office/drawing/2014/main" id="{7A3E191B-5B5F-4CF6-8747-C9AD4BEE31A0}"/>
              </a:ext>
            </a:extLst>
          </p:cNvPr>
          <p:cNvSpPr txBox="1"/>
          <p:nvPr/>
        </p:nvSpPr>
        <p:spPr>
          <a:xfrm>
            <a:off x="9304624" y="5749052"/>
            <a:ext cx="2248809" cy="369332"/>
          </a:xfrm>
          <a:prstGeom prst="rect">
            <a:avLst/>
          </a:prstGeom>
          <a:noFill/>
        </p:spPr>
        <p:txBody>
          <a:bodyPr wrap="square" rtlCol="0">
            <a:spAutoFit/>
          </a:bodyPr>
          <a:lstStyle/>
          <a:p>
            <a:r>
              <a:rPr lang="en-US" altLang="zh-CN" dirty="0">
                <a:solidFill>
                  <a:schemeClr val="bg1"/>
                </a:solidFill>
              </a:rPr>
              <a:t>AI</a:t>
            </a:r>
            <a:r>
              <a:rPr lang="zh-CN" altLang="en-US" dirty="0">
                <a:solidFill>
                  <a:schemeClr val="bg1"/>
                </a:solidFill>
              </a:rPr>
              <a:t>框架和爬虫框架</a:t>
            </a:r>
          </a:p>
        </p:txBody>
      </p:sp>
      <p:sp>
        <p:nvSpPr>
          <p:cNvPr id="19" name="文本框 18">
            <a:extLst>
              <a:ext uri="{FF2B5EF4-FFF2-40B4-BE49-F238E27FC236}">
                <a16:creationId xmlns:a16="http://schemas.microsoft.com/office/drawing/2014/main" id="{C5271F37-DA8A-4946-892F-29501C49C7A5}"/>
              </a:ext>
            </a:extLst>
          </p:cNvPr>
          <p:cNvSpPr txBox="1"/>
          <p:nvPr/>
        </p:nvSpPr>
        <p:spPr>
          <a:xfrm>
            <a:off x="3624926" y="5736060"/>
            <a:ext cx="2363210" cy="923330"/>
          </a:xfrm>
          <a:prstGeom prst="rect">
            <a:avLst/>
          </a:prstGeom>
          <a:noFill/>
        </p:spPr>
        <p:txBody>
          <a:bodyPr wrap="square" rtlCol="0">
            <a:spAutoFit/>
          </a:bodyPr>
          <a:lstStyle/>
          <a:p>
            <a:r>
              <a:rPr lang="en-US" altLang="zh-CN" dirty="0">
                <a:solidFill>
                  <a:schemeClr val="bg1"/>
                </a:solidFill>
              </a:rPr>
              <a:t>Azure web Apps</a:t>
            </a:r>
          </a:p>
          <a:p>
            <a:r>
              <a:rPr lang="en-US" altLang="zh-CN" dirty="0">
                <a:solidFill>
                  <a:schemeClr val="bg1"/>
                </a:solidFill>
              </a:rPr>
              <a:t>Azure Virtual Machine</a:t>
            </a:r>
          </a:p>
          <a:p>
            <a:r>
              <a:rPr lang="en-US" altLang="zh-CN" dirty="0">
                <a:solidFill>
                  <a:schemeClr val="bg1"/>
                </a:solidFill>
              </a:rPr>
              <a:t>Azure Blob Storage</a:t>
            </a:r>
            <a:endParaRPr lang="zh-CN" altLang="en-US" dirty="0">
              <a:solidFill>
                <a:schemeClr val="bg1"/>
              </a:solidFill>
            </a:endParaRPr>
          </a:p>
        </p:txBody>
      </p:sp>
      <p:pic>
        <p:nvPicPr>
          <p:cNvPr id="21" name="图片 20">
            <a:extLst>
              <a:ext uri="{FF2B5EF4-FFF2-40B4-BE49-F238E27FC236}">
                <a16:creationId xmlns:a16="http://schemas.microsoft.com/office/drawing/2014/main" id="{554C608B-7866-4AC0-8DC8-96F031B63E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9483" y="1781095"/>
            <a:ext cx="935812" cy="96544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2" name="文本框 21">
            <a:extLst>
              <a:ext uri="{FF2B5EF4-FFF2-40B4-BE49-F238E27FC236}">
                <a16:creationId xmlns:a16="http://schemas.microsoft.com/office/drawing/2014/main" id="{4D6144E1-4B43-41B7-A0D0-E3897CB5F876}"/>
              </a:ext>
            </a:extLst>
          </p:cNvPr>
          <p:cNvSpPr txBox="1"/>
          <p:nvPr/>
        </p:nvSpPr>
        <p:spPr>
          <a:xfrm>
            <a:off x="9822180" y="2875002"/>
            <a:ext cx="860612" cy="1107996"/>
          </a:xfrm>
          <a:prstGeom prst="rect">
            <a:avLst/>
          </a:prstGeom>
          <a:noFill/>
        </p:spPr>
        <p:txBody>
          <a:bodyPr wrap="square" rtlCol="0">
            <a:spAutoFit/>
          </a:bodyPr>
          <a:lstStyle/>
          <a:p>
            <a:pPr algn="ctr"/>
            <a:r>
              <a:rPr lang="en-US" altLang="zh-CN" sz="6600" dirty="0">
                <a:solidFill>
                  <a:schemeClr val="bg1"/>
                </a:solidFill>
              </a:rPr>
              <a:t>|</a:t>
            </a:r>
            <a:endParaRPr lang="zh-CN" altLang="en-US" sz="6600" dirty="0">
              <a:solidFill>
                <a:schemeClr val="bg1"/>
              </a:solidFill>
            </a:endParaRPr>
          </a:p>
        </p:txBody>
      </p:sp>
      <p:sp>
        <p:nvSpPr>
          <p:cNvPr id="23" name="文本框 22">
            <a:extLst>
              <a:ext uri="{FF2B5EF4-FFF2-40B4-BE49-F238E27FC236}">
                <a16:creationId xmlns:a16="http://schemas.microsoft.com/office/drawing/2014/main" id="{B0A003D0-6BCD-4CA7-8F6F-942F32B5A229}"/>
              </a:ext>
            </a:extLst>
          </p:cNvPr>
          <p:cNvSpPr txBox="1"/>
          <p:nvPr/>
        </p:nvSpPr>
        <p:spPr>
          <a:xfrm>
            <a:off x="6602555" y="5749052"/>
            <a:ext cx="2044066" cy="369332"/>
          </a:xfrm>
          <a:prstGeom prst="rect">
            <a:avLst/>
          </a:prstGeom>
          <a:noFill/>
        </p:spPr>
        <p:txBody>
          <a:bodyPr wrap="square" rtlCol="0">
            <a:spAutoFit/>
          </a:bodyPr>
          <a:lstStyle/>
          <a:p>
            <a:r>
              <a:rPr lang="en-US" altLang="zh-CN" dirty="0">
                <a:solidFill>
                  <a:schemeClr val="bg1"/>
                </a:solidFill>
              </a:rPr>
              <a:t>Azure Cosmos DB</a:t>
            </a:r>
            <a:endParaRPr lang="zh-CN" altLang="en-US" dirty="0">
              <a:solidFill>
                <a:schemeClr val="bg1"/>
              </a:solidFill>
            </a:endParaRPr>
          </a:p>
        </p:txBody>
      </p:sp>
      <p:pic>
        <p:nvPicPr>
          <p:cNvPr id="2" name="图片 1">
            <a:extLst>
              <a:ext uri="{FF2B5EF4-FFF2-40B4-BE49-F238E27FC236}">
                <a16:creationId xmlns:a16="http://schemas.microsoft.com/office/drawing/2014/main" id="{6E48739C-7F58-4982-A4CB-6797CB2DE660}"/>
              </a:ext>
            </a:extLst>
          </p:cNvPr>
          <p:cNvPicPr>
            <a:picLocks noChangeAspect="1"/>
          </p:cNvPicPr>
          <p:nvPr/>
        </p:nvPicPr>
        <p:blipFill>
          <a:blip r:embed="rId6"/>
          <a:stretch>
            <a:fillRect/>
          </a:stretch>
        </p:blipFill>
        <p:spPr>
          <a:xfrm>
            <a:off x="1195846" y="4202444"/>
            <a:ext cx="1032125" cy="108539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3" name="文本框 2">
            <a:extLst>
              <a:ext uri="{FF2B5EF4-FFF2-40B4-BE49-F238E27FC236}">
                <a16:creationId xmlns:a16="http://schemas.microsoft.com/office/drawing/2014/main" id="{00C163D9-5F6D-478C-BB54-80501746B6EE}"/>
              </a:ext>
            </a:extLst>
          </p:cNvPr>
          <p:cNvSpPr txBox="1"/>
          <p:nvPr/>
        </p:nvSpPr>
        <p:spPr>
          <a:xfrm>
            <a:off x="2012898" y="3026285"/>
            <a:ext cx="615553" cy="914206"/>
          </a:xfrm>
          <a:prstGeom prst="rect">
            <a:avLst/>
          </a:prstGeom>
          <a:noFill/>
        </p:spPr>
        <p:txBody>
          <a:bodyPr vert="eaVert" wrap="square" rtlCol="0">
            <a:spAutoFit/>
          </a:bodyPr>
          <a:lstStyle/>
          <a:p>
            <a:r>
              <a:rPr lang="zh-CN" altLang="en-US" sz="2800" dirty="0">
                <a:solidFill>
                  <a:schemeClr val="bg1"/>
                </a:solidFill>
              </a:rPr>
              <a:t>进阶</a:t>
            </a:r>
          </a:p>
        </p:txBody>
      </p:sp>
      <p:sp>
        <p:nvSpPr>
          <p:cNvPr id="20" name="文本框 19">
            <a:extLst>
              <a:ext uri="{FF2B5EF4-FFF2-40B4-BE49-F238E27FC236}">
                <a16:creationId xmlns:a16="http://schemas.microsoft.com/office/drawing/2014/main" id="{383F67A7-66D5-4E80-BD6E-67DB7974B1B7}"/>
              </a:ext>
            </a:extLst>
          </p:cNvPr>
          <p:cNvSpPr txBox="1"/>
          <p:nvPr/>
        </p:nvSpPr>
        <p:spPr>
          <a:xfrm>
            <a:off x="4806531" y="3083632"/>
            <a:ext cx="615553" cy="914206"/>
          </a:xfrm>
          <a:prstGeom prst="rect">
            <a:avLst/>
          </a:prstGeom>
          <a:noFill/>
        </p:spPr>
        <p:txBody>
          <a:bodyPr vert="eaVert" wrap="square" rtlCol="0">
            <a:spAutoFit/>
          </a:bodyPr>
          <a:lstStyle/>
          <a:p>
            <a:r>
              <a:rPr lang="zh-CN" altLang="en-US" sz="2800" dirty="0">
                <a:solidFill>
                  <a:schemeClr val="bg1"/>
                </a:solidFill>
              </a:rPr>
              <a:t>部署</a:t>
            </a:r>
          </a:p>
        </p:txBody>
      </p:sp>
      <p:sp>
        <p:nvSpPr>
          <p:cNvPr id="24" name="文本框 23">
            <a:extLst>
              <a:ext uri="{FF2B5EF4-FFF2-40B4-BE49-F238E27FC236}">
                <a16:creationId xmlns:a16="http://schemas.microsoft.com/office/drawing/2014/main" id="{CA412923-6E43-4574-AB07-58E73D4F2752}"/>
              </a:ext>
            </a:extLst>
          </p:cNvPr>
          <p:cNvSpPr txBox="1"/>
          <p:nvPr/>
        </p:nvSpPr>
        <p:spPr>
          <a:xfrm>
            <a:off x="7071753" y="2875002"/>
            <a:ext cx="860612" cy="1107996"/>
          </a:xfrm>
          <a:prstGeom prst="rect">
            <a:avLst/>
          </a:prstGeom>
          <a:noFill/>
        </p:spPr>
        <p:txBody>
          <a:bodyPr wrap="square" rtlCol="0">
            <a:spAutoFit/>
          </a:bodyPr>
          <a:lstStyle/>
          <a:p>
            <a:pPr algn="ctr"/>
            <a:r>
              <a:rPr lang="en-US" altLang="zh-CN" sz="6600" dirty="0">
                <a:solidFill>
                  <a:schemeClr val="bg1"/>
                </a:solidFill>
              </a:rPr>
              <a:t>|</a:t>
            </a:r>
            <a:endParaRPr lang="zh-CN" altLang="en-US" sz="6600" dirty="0">
              <a:solidFill>
                <a:schemeClr val="bg1"/>
              </a:solidFill>
            </a:endParaRPr>
          </a:p>
        </p:txBody>
      </p:sp>
      <p:sp>
        <p:nvSpPr>
          <p:cNvPr id="25" name="文本框 24">
            <a:extLst>
              <a:ext uri="{FF2B5EF4-FFF2-40B4-BE49-F238E27FC236}">
                <a16:creationId xmlns:a16="http://schemas.microsoft.com/office/drawing/2014/main" id="{7AD3816F-0AC5-4825-91AD-7B85276EE256}"/>
              </a:ext>
            </a:extLst>
          </p:cNvPr>
          <p:cNvSpPr txBox="1"/>
          <p:nvPr/>
        </p:nvSpPr>
        <p:spPr>
          <a:xfrm>
            <a:off x="7624588" y="3106323"/>
            <a:ext cx="615553" cy="914206"/>
          </a:xfrm>
          <a:prstGeom prst="rect">
            <a:avLst/>
          </a:prstGeom>
          <a:noFill/>
        </p:spPr>
        <p:txBody>
          <a:bodyPr vert="eaVert" wrap="square" rtlCol="0">
            <a:spAutoFit/>
          </a:bodyPr>
          <a:lstStyle/>
          <a:p>
            <a:r>
              <a:rPr lang="zh-CN" altLang="en-US" sz="2800" dirty="0">
                <a:solidFill>
                  <a:schemeClr val="bg1"/>
                </a:solidFill>
              </a:rPr>
              <a:t>结合</a:t>
            </a:r>
          </a:p>
        </p:txBody>
      </p:sp>
      <p:pic>
        <p:nvPicPr>
          <p:cNvPr id="13" name="图片 12">
            <a:extLst>
              <a:ext uri="{FF2B5EF4-FFF2-40B4-BE49-F238E27FC236}">
                <a16:creationId xmlns:a16="http://schemas.microsoft.com/office/drawing/2014/main" id="{85FBAAC8-87EE-4992-B503-87AD0B328F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8487" y="4188443"/>
            <a:ext cx="1116054" cy="119030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7" name="图片 26">
            <a:extLst>
              <a:ext uri="{FF2B5EF4-FFF2-40B4-BE49-F238E27FC236}">
                <a16:creationId xmlns:a16="http://schemas.microsoft.com/office/drawing/2014/main" id="{BF0E19D7-C9B9-4844-8C70-09364753A9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23163" y="4188442"/>
            <a:ext cx="1128762" cy="1197872"/>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8" name="文本框 27">
            <a:extLst>
              <a:ext uri="{FF2B5EF4-FFF2-40B4-BE49-F238E27FC236}">
                <a16:creationId xmlns:a16="http://schemas.microsoft.com/office/drawing/2014/main" id="{E1663920-A072-48C4-91DE-32C3902D8E26}"/>
              </a:ext>
            </a:extLst>
          </p:cNvPr>
          <p:cNvSpPr txBox="1"/>
          <p:nvPr/>
        </p:nvSpPr>
        <p:spPr>
          <a:xfrm>
            <a:off x="10375015" y="3083632"/>
            <a:ext cx="615553" cy="914206"/>
          </a:xfrm>
          <a:prstGeom prst="rect">
            <a:avLst/>
          </a:prstGeom>
          <a:noFill/>
        </p:spPr>
        <p:txBody>
          <a:bodyPr vert="eaVert" wrap="square" rtlCol="0">
            <a:spAutoFit/>
          </a:bodyPr>
          <a:lstStyle/>
          <a:p>
            <a:r>
              <a:rPr lang="zh-CN" altLang="en-US" sz="2800" dirty="0">
                <a:solidFill>
                  <a:schemeClr val="bg1"/>
                </a:solidFill>
              </a:rPr>
              <a:t>使用</a:t>
            </a:r>
          </a:p>
        </p:txBody>
      </p:sp>
      <p:pic>
        <p:nvPicPr>
          <p:cNvPr id="29" name="图片 28">
            <a:extLst>
              <a:ext uri="{FF2B5EF4-FFF2-40B4-BE49-F238E27FC236}">
                <a16:creationId xmlns:a16="http://schemas.microsoft.com/office/drawing/2014/main" id="{6F68DCB9-A82F-4179-B832-5B73AFE0EB2E}"/>
              </a:ext>
            </a:extLst>
          </p:cNvPr>
          <p:cNvPicPr>
            <a:picLocks noChangeAspect="1"/>
          </p:cNvPicPr>
          <p:nvPr/>
        </p:nvPicPr>
        <p:blipFill>
          <a:blip r:embed="rId9"/>
          <a:stretch>
            <a:fillRect/>
          </a:stretch>
        </p:blipFill>
        <p:spPr>
          <a:xfrm>
            <a:off x="4040539" y="4188442"/>
            <a:ext cx="1214120" cy="119030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矩形 5">
            <a:extLst>
              <a:ext uri="{FF2B5EF4-FFF2-40B4-BE49-F238E27FC236}">
                <a16:creationId xmlns:a16="http://schemas.microsoft.com/office/drawing/2014/main" id="{578F56B4-3411-46F7-B87D-F9738411DA74}"/>
              </a:ext>
            </a:extLst>
          </p:cNvPr>
          <p:cNvSpPr/>
          <p:nvPr/>
        </p:nvSpPr>
        <p:spPr>
          <a:xfrm>
            <a:off x="1" y="6656664"/>
            <a:ext cx="12192000" cy="2013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B3E62700-43CF-4DA3-B892-7976A6C1ACC4}"/>
              </a:ext>
            </a:extLst>
          </p:cNvPr>
          <p:cNvSpPr/>
          <p:nvPr/>
        </p:nvSpPr>
        <p:spPr>
          <a:xfrm>
            <a:off x="0" y="0"/>
            <a:ext cx="12192000" cy="20133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77583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751</TotalTime>
  <Words>1268</Words>
  <Application>Microsoft Office PowerPoint</Application>
  <PresentationFormat>宽屏</PresentationFormat>
  <Paragraphs>160</Paragraphs>
  <Slides>20</Slides>
  <Notes>0</Notes>
  <HiddenSlides>0</HiddenSlides>
  <MMClips>1</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20</vt:i4>
      </vt:variant>
    </vt:vector>
  </HeadingPairs>
  <TitlesOfParts>
    <vt:vector size="25" baseType="lpstr">
      <vt:lpstr>等线</vt:lpstr>
      <vt:lpstr>等线 Light</vt:lpstr>
      <vt:lpstr>Arial</vt:lpstr>
      <vt:lpstr>Fira Code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Mysterious 小凌</dc:creator>
  <cp:lastModifiedBy>Mysterious 小凌</cp:lastModifiedBy>
  <cp:revision>60</cp:revision>
  <dcterms:created xsi:type="dcterms:W3CDTF">2019-11-23T06:10:24Z</dcterms:created>
  <dcterms:modified xsi:type="dcterms:W3CDTF">2019-11-24T04:35:12Z</dcterms:modified>
</cp:coreProperties>
</file>